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1"/>
  </p:sldMasterIdLst>
  <p:notesMasterIdLst>
    <p:notesMasterId r:id="rId53"/>
  </p:notesMasterIdLst>
  <p:sldIdLst>
    <p:sldId id="261" r:id="rId2"/>
    <p:sldId id="419" r:id="rId3"/>
    <p:sldId id="421" r:id="rId4"/>
    <p:sldId id="422" r:id="rId5"/>
    <p:sldId id="343" r:id="rId6"/>
    <p:sldId id="423" r:id="rId7"/>
    <p:sldId id="273" r:id="rId8"/>
    <p:sldId id="424" r:id="rId9"/>
    <p:sldId id="425" r:id="rId10"/>
    <p:sldId id="418" r:id="rId11"/>
    <p:sldId id="274" r:id="rId12"/>
    <p:sldId id="400" r:id="rId13"/>
    <p:sldId id="345" r:id="rId14"/>
    <p:sldId id="426" r:id="rId15"/>
    <p:sldId id="428" r:id="rId16"/>
    <p:sldId id="346" r:id="rId17"/>
    <p:sldId id="347" r:id="rId18"/>
    <p:sldId id="348" r:id="rId19"/>
    <p:sldId id="349" r:id="rId20"/>
    <p:sldId id="398" r:id="rId21"/>
    <p:sldId id="356" r:id="rId22"/>
    <p:sldId id="351" r:id="rId23"/>
    <p:sldId id="352" r:id="rId24"/>
    <p:sldId id="353" r:id="rId25"/>
    <p:sldId id="354" r:id="rId26"/>
    <p:sldId id="355" r:id="rId27"/>
    <p:sldId id="359" r:id="rId28"/>
    <p:sldId id="404" r:id="rId29"/>
    <p:sldId id="374" r:id="rId30"/>
    <p:sldId id="371" r:id="rId31"/>
    <p:sldId id="372" r:id="rId32"/>
    <p:sldId id="373" r:id="rId33"/>
    <p:sldId id="397" r:id="rId34"/>
    <p:sldId id="380" r:id="rId35"/>
    <p:sldId id="381" r:id="rId36"/>
    <p:sldId id="379" r:id="rId37"/>
    <p:sldId id="382" r:id="rId38"/>
    <p:sldId id="383" r:id="rId39"/>
    <p:sldId id="384" r:id="rId40"/>
    <p:sldId id="412" r:id="rId41"/>
    <p:sldId id="367" r:id="rId42"/>
    <p:sldId id="414" r:id="rId43"/>
    <p:sldId id="366" r:id="rId44"/>
    <p:sldId id="365" r:id="rId45"/>
    <p:sldId id="364" r:id="rId46"/>
    <p:sldId id="363" r:id="rId47"/>
    <p:sldId id="399" r:id="rId48"/>
    <p:sldId id="362" r:id="rId49"/>
    <p:sldId id="420" r:id="rId50"/>
    <p:sldId id="323" r:id="rId51"/>
    <p:sldId id="429" r:id="rId52"/>
  </p:sldIdLst>
  <p:sldSz cx="9144000" cy="6858000" type="screen4x3"/>
  <p:notesSz cx="8115300" cy="13258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742"/>
    <a:srgbClr val="B1EA44"/>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32" autoAdjust="0"/>
    <p:restoredTop sz="84762" autoAdjust="0"/>
  </p:normalViewPr>
  <p:slideViewPr>
    <p:cSldViewPr>
      <p:cViewPr>
        <p:scale>
          <a:sx n="70" d="100"/>
          <a:sy n="70" d="100"/>
        </p:scale>
        <p:origin x="-2358" y="-630"/>
      </p:cViewPr>
      <p:guideLst>
        <p:guide orient="horz" pos="2160"/>
        <p:guide pos="2880"/>
      </p:guideLst>
    </p:cSldViewPr>
  </p:slideViewPr>
  <p:outlineViewPr>
    <p:cViewPr>
      <p:scale>
        <a:sx n="33" d="100"/>
        <a:sy n="33" d="100"/>
      </p:scale>
      <p:origin x="0" y="8208"/>
    </p:cViewPr>
  </p:outlineViewPr>
  <p:notesTextViewPr>
    <p:cViewPr>
      <p:scale>
        <a:sx n="100" d="100"/>
        <a:sy n="100" d="100"/>
      </p:scale>
      <p:origin x="0" y="0"/>
    </p:cViewPr>
  </p:notesTextViewPr>
  <p:sorterViewPr>
    <p:cViewPr>
      <p:scale>
        <a:sx n="50" d="100"/>
        <a:sy n="5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16630" cy="662940"/>
          </a:xfrm>
          <a:prstGeom prst="rect">
            <a:avLst/>
          </a:prstGeom>
        </p:spPr>
        <p:txBody>
          <a:bodyPr vert="horz" lIns="122136" tIns="61068" rIns="122136" bIns="61068" rtlCol="0"/>
          <a:lstStyle>
            <a:lvl1pPr algn="l">
              <a:defRPr sz="1600"/>
            </a:lvl1pPr>
          </a:lstStyle>
          <a:p>
            <a:endParaRPr lang="en-US"/>
          </a:p>
        </p:txBody>
      </p:sp>
      <p:sp>
        <p:nvSpPr>
          <p:cNvPr id="3" name="Date Placeholder 2"/>
          <p:cNvSpPr>
            <a:spLocks noGrp="1"/>
          </p:cNvSpPr>
          <p:nvPr>
            <p:ph type="dt" idx="1"/>
          </p:nvPr>
        </p:nvSpPr>
        <p:spPr>
          <a:xfrm>
            <a:off x="4596792" y="0"/>
            <a:ext cx="3516630" cy="662940"/>
          </a:xfrm>
          <a:prstGeom prst="rect">
            <a:avLst/>
          </a:prstGeom>
        </p:spPr>
        <p:txBody>
          <a:bodyPr vert="horz" lIns="122136" tIns="61068" rIns="122136" bIns="61068" rtlCol="0"/>
          <a:lstStyle>
            <a:lvl1pPr algn="r">
              <a:defRPr sz="1600"/>
            </a:lvl1pPr>
          </a:lstStyle>
          <a:p>
            <a:fld id="{5F7F9C6A-B356-4CBE-BD75-A924A2BB92D6}" type="datetimeFigureOut">
              <a:rPr lang="en-US" smtClean="0"/>
              <a:pPr/>
              <a:t>10/3/2009</a:t>
            </a:fld>
            <a:endParaRPr lang="en-US"/>
          </a:p>
        </p:txBody>
      </p:sp>
      <p:sp>
        <p:nvSpPr>
          <p:cNvPr id="4" name="Slide Image Placeholder 3"/>
          <p:cNvSpPr>
            <a:spLocks noGrp="1" noRot="1" noChangeAspect="1"/>
          </p:cNvSpPr>
          <p:nvPr>
            <p:ph type="sldImg" idx="2"/>
          </p:nvPr>
        </p:nvSpPr>
        <p:spPr>
          <a:xfrm>
            <a:off x="742950" y="993775"/>
            <a:ext cx="6629400" cy="4972050"/>
          </a:xfrm>
          <a:prstGeom prst="rect">
            <a:avLst/>
          </a:prstGeom>
          <a:noFill/>
          <a:ln w="12700">
            <a:solidFill>
              <a:prstClr val="black"/>
            </a:solidFill>
          </a:ln>
        </p:spPr>
        <p:txBody>
          <a:bodyPr vert="horz" lIns="122136" tIns="61068" rIns="122136" bIns="61068" rtlCol="0" anchor="ctr"/>
          <a:lstStyle/>
          <a:p>
            <a:endParaRPr lang="en-US"/>
          </a:p>
        </p:txBody>
      </p:sp>
      <p:sp>
        <p:nvSpPr>
          <p:cNvPr id="5" name="Notes Placeholder 4"/>
          <p:cNvSpPr>
            <a:spLocks noGrp="1"/>
          </p:cNvSpPr>
          <p:nvPr>
            <p:ph type="body" sz="quarter" idx="3"/>
          </p:nvPr>
        </p:nvSpPr>
        <p:spPr>
          <a:xfrm>
            <a:off x="811530" y="6297930"/>
            <a:ext cx="6492240" cy="5966460"/>
          </a:xfrm>
          <a:prstGeom prst="rect">
            <a:avLst/>
          </a:prstGeom>
        </p:spPr>
        <p:txBody>
          <a:bodyPr vert="horz" lIns="122136" tIns="61068" rIns="122136" bIns="6106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2593559"/>
            <a:ext cx="3516630" cy="662940"/>
          </a:xfrm>
          <a:prstGeom prst="rect">
            <a:avLst/>
          </a:prstGeom>
        </p:spPr>
        <p:txBody>
          <a:bodyPr vert="horz" lIns="122136" tIns="61068" rIns="122136" bIns="61068" rtlCol="0" anchor="b"/>
          <a:lstStyle>
            <a:lvl1pPr algn="l">
              <a:defRPr sz="1600"/>
            </a:lvl1pPr>
          </a:lstStyle>
          <a:p>
            <a:endParaRPr lang="en-US"/>
          </a:p>
        </p:txBody>
      </p:sp>
      <p:sp>
        <p:nvSpPr>
          <p:cNvPr id="7" name="Slide Number Placeholder 6"/>
          <p:cNvSpPr>
            <a:spLocks noGrp="1"/>
          </p:cNvSpPr>
          <p:nvPr>
            <p:ph type="sldNum" sz="quarter" idx="5"/>
          </p:nvPr>
        </p:nvSpPr>
        <p:spPr>
          <a:xfrm>
            <a:off x="4596792" y="12593559"/>
            <a:ext cx="3516630" cy="662940"/>
          </a:xfrm>
          <a:prstGeom prst="rect">
            <a:avLst/>
          </a:prstGeom>
        </p:spPr>
        <p:txBody>
          <a:bodyPr vert="horz" lIns="122136" tIns="61068" rIns="122136" bIns="61068" rtlCol="0" anchor="b"/>
          <a:lstStyle>
            <a:lvl1pPr algn="r">
              <a:defRPr sz="1600"/>
            </a:lvl1pPr>
          </a:lstStyle>
          <a:p>
            <a:fld id="{45D6EC58-315C-4CC8-A502-5703277A706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10/3/2009 11:54 AM</a:t>
            </a:fld>
            <a:endParaRPr lang="en-US" dirty="0"/>
          </a:p>
        </p:txBody>
      </p:sp>
      <p:sp>
        <p:nvSpPr>
          <p:cNvPr id="6" name="Footer Placeholder 5"/>
          <p:cNvSpPr>
            <a:spLocks noGrp="1"/>
          </p:cNvSpPr>
          <p:nvPr>
            <p:ph type="ftr" sz="quarter" idx="12"/>
          </p:nvPr>
        </p:nvSpPr>
        <p:spPr>
          <a:xfrm>
            <a:off x="0" y="12593559"/>
            <a:ext cx="7303770" cy="662940"/>
          </a:xfrm>
        </p:spPr>
        <p:txBody>
          <a:bodyPr/>
          <a:lstStyle/>
          <a:p>
            <a:r>
              <a:rPr lang="en-US" sz="7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7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smtClean="0">
                <a:solidFill>
                  <a:srgbClr val="000000"/>
                </a:solidFill>
              </a:rPr>
            </a:br>
            <a:r>
              <a:rPr lang="en-US" sz="700" dirty="0" smtClean="0">
                <a:solidFill>
                  <a:srgbClr val="000000"/>
                </a:solidFill>
              </a:rPr>
              <a:t>MICROSOFT MAKES NO WARRANTIES, EXPRESS, IMPLIED OR STATUTORY, AS TO THE INFORMATION IN THIS PRESENTATION.</a:t>
            </a:r>
          </a:p>
          <a:p>
            <a:endParaRPr lang="en-US" sz="700" dirty="0"/>
          </a:p>
        </p:txBody>
      </p:sp>
      <p:sp>
        <p:nvSpPr>
          <p:cNvPr id="7" name="Slide Number Placeholder 6"/>
          <p:cNvSpPr>
            <a:spLocks noGrp="1"/>
          </p:cNvSpPr>
          <p:nvPr>
            <p:ph type="sldNum" sz="quarter" idx="13"/>
          </p:nvPr>
        </p:nvSpPr>
        <p:spPr>
          <a:xfrm>
            <a:off x="7303769" y="12593559"/>
            <a:ext cx="809652" cy="66294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1221315">
              <a:lnSpc>
                <a:spcPct val="90000"/>
              </a:lnSpc>
              <a:spcAft>
                <a:spcPts val="445"/>
              </a:spcAft>
              <a:defRPr/>
            </a:pPr>
            <a:r>
              <a:rPr lang="en-US" sz="1600" b="1" dirty="0" smtClean="0"/>
              <a:t>Extensible media format support.</a:t>
            </a:r>
            <a:r>
              <a:rPr lang="en-US" sz="1600" dirty="0" smtClean="0"/>
              <a:t> With the new Raw AV pipeline, Silverlight can easily support a wide variety of third-party </a:t>
            </a:r>
            <a:r>
              <a:rPr lang="en-US" sz="1600" dirty="0" err="1" smtClean="0"/>
              <a:t>codecs</a:t>
            </a:r>
            <a:r>
              <a:rPr lang="en-US" sz="1600" dirty="0" smtClean="0"/>
              <a:t>. Audio and video can be decoded outside the runtime and rendered in Silverlight, extending format support beyond the native </a:t>
            </a:r>
            <a:r>
              <a:rPr lang="en-US" sz="1600" dirty="0" err="1" smtClean="0"/>
              <a:t>codecs</a:t>
            </a:r>
            <a:r>
              <a:rPr lang="en-US" sz="1600" dirty="0" smtClean="0"/>
              <a:t>.  </a:t>
            </a:r>
            <a:endParaRPr lang="en-GB" sz="19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18</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1221315">
              <a:lnSpc>
                <a:spcPct val="90000"/>
              </a:lnSpc>
              <a:spcAft>
                <a:spcPts val="445"/>
              </a:spcAft>
              <a:defRPr/>
            </a:pPr>
            <a:r>
              <a:rPr lang="en-US" sz="1600" b="1" dirty="0" smtClean="0"/>
              <a:t>Industry leading content protection. </a:t>
            </a:r>
            <a:r>
              <a:rPr lang="en-US" sz="1600" dirty="0" smtClean="0"/>
              <a:t>Silverlight DRM, Powered by</a:t>
            </a:r>
            <a:r>
              <a:rPr lang="en-US" sz="1600" b="1" dirty="0" smtClean="0"/>
              <a:t> </a:t>
            </a:r>
            <a:r>
              <a:rPr lang="en-US" sz="1600" dirty="0" err="1" smtClean="0"/>
              <a:t>PlayReady</a:t>
            </a:r>
            <a:r>
              <a:rPr lang="en-US" sz="1600" dirty="0" smtClean="0"/>
              <a:t> Content Protection enables protected in-browser experiences using AES encryption or Windows Media DRM.</a:t>
            </a:r>
            <a:endParaRPr lang="en-GB" sz="19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19</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US" sz="1600" b="1" dirty="0" smtClean="0"/>
              <a:t>Empowering Richer Experiences.</a:t>
            </a:r>
            <a:r>
              <a:rPr lang="en-US" sz="1600" dirty="0" smtClean="0"/>
              <a:t> Silverlight 3 contains new 3D graphics, animation features, hardware accelerated effects and text improvements that enable designers and developers to create next generation Web visuals. </a:t>
            </a: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20</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1221315">
              <a:lnSpc>
                <a:spcPct val="90000"/>
              </a:lnSpc>
              <a:spcAft>
                <a:spcPts val="445"/>
              </a:spcAft>
              <a:defRPr/>
            </a:pPr>
            <a:r>
              <a:rPr lang="en-US" sz="1600" b="1" dirty="0" smtClean="0"/>
              <a:t>Perspective 3D Graphics.</a:t>
            </a:r>
            <a:r>
              <a:rPr lang="en-US" sz="1600" dirty="0" smtClean="0"/>
              <a:t> Silverlight 3 allows developers and designers to apply content to a 3D plane. Users can rotate or scale live content in space without writing any additional code. Other effects include creating a queue in 3D and transitions.</a:t>
            </a:r>
            <a:endParaRPr lang="en-GB" sz="1600" dirty="0" smtClean="0"/>
          </a:p>
          <a:p>
            <a:pPr defTabSz="1221315">
              <a:lnSpc>
                <a:spcPct val="90000"/>
              </a:lnSpc>
              <a:spcAft>
                <a:spcPts val="445"/>
              </a:spcAft>
              <a:defRPr/>
            </a:pPr>
            <a:endParaRPr lang="en-GB" dirty="0" smtClean="0"/>
          </a:p>
          <a:p>
            <a:pPr marL="0" lvl="1" defTabSz="1221315">
              <a:lnSpc>
                <a:spcPct val="90000"/>
              </a:lnSpc>
              <a:spcAft>
                <a:spcPts val="445"/>
              </a:spcAft>
              <a:defRPr/>
            </a:pPr>
            <a:r>
              <a:rPr lang="en-US" sz="1600" b="1" dirty="0" smtClean="0"/>
              <a:t>Animation Effects. </a:t>
            </a:r>
            <a:r>
              <a:rPr lang="en-US" sz="1600" dirty="0" smtClean="0"/>
              <a:t>Silverlight 3 provides new effects such as spring and bounce. These make animation more natural. Developers can also now develop their own mathematical functions to describe an animation</a:t>
            </a:r>
            <a:endParaRPr lang="en-GB" sz="19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21</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21315" rtl="0" eaLnBrk="1" fontAlgn="auto" latinLnBrk="0" hangingPunct="1">
              <a:lnSpc>
                <a:spcPct val="90000"/>
              </a:lnSpc>
              <a:spcBef>
                <a:spcPts val="0"/>
              </a:spcBef>
              <a:spcAft>
                <a:spcPts val="445"/>
              </a:spcAft>
              <a:buClrTx/>
              <a:buSzTx/>
              <a:buFontTx/>
              <a:buNone/>
              <a:tabLst/>
              <a:defRPr/>
            </a:pPr>
            <a:r>
              <a:rPr lang="en-US" sz="2000" b="1" dirty="0" smtClean="0"/>
              <a:t>Bitmap Caching.  </a:t>
            </a:r>
            <a:r>
              <a:rPr lang="en-US" sz="2000" dirty="0" smtClean="0"/>
              <a:t>Silverlight 3 dramatically improves the rendering performance of applications by allowing users to cache vector content, text and controls into bitmaps. This feature is useful for background content and for content which needs to scale without making changes to its internal appearance.</a:t>
            </a:r>
            <a:endParaRPr lang="en-GB" sz="2800" dirty="0" smtClean="0"/>
          </a:p>
          <a:p>
            <a:pPr marL="0" lvl="1" defTabSz="1221315">
              <a:lnSpc>
                <a:spcPct val="90000"/>
              </a:lnSpc>
              <a:spcAft>
                <a:spcPts val="445"/>
              </a:spcAft>
              <a:defRPr/>
            </a:pPr>
            <a:endParaRPr lang="en-GB" sz="19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22</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600" b="1" dirty="0" smtClean="0"/>
              <a:t>New Bitmap API.</a:t>
            </a:r>
            <a:r>
              <a:rPr lang="en-US" sz="1600" dirty="0" smtClean="0"/>
              <a:t> With Silverlight 3, developers can now write pixels to a bitmap. Thus, they can build a photo editor to do red eye correction, perform edits on scanned documents or create specials effects for cached bitmaps from elements on the screen.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b="1" dirty="0" smtClean="0"/>
              <a:t>Pixel Shader effects. </a:t>
            </a:r>
            <a:r>
              <a:rPr lang="en-US" sz="1600" dirty="0" smtClean="0"/>
              <a:t>These software based effects include blur and drop shadow. In addition, you can also write your own effect. Effects can be applied to any graphical content. An example would be to make a button appear depressed on rollover you could use a drop shadow effect on the pressed visual state.</a:t>
            </a:r>
          </a:p>
          <a:p>
            <a:pPr lvl="1"/>
            <a:endParaRPr lang="en-GB" sz="16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23</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600" b="1" dirty="0" smtClean="0"/>
              <a:t>Themed application support. </a:t>
            </a:r>
            <a:r>
              <a:rPr lang="en-US" sz="1600" dirty="0" smtClean="0"/>
              <a:t>Developers can now theme applications by applying styles to their Silverlight 3 applications and changing them at runtime. Additionally, developers can cascade styles by basing them on each other.</a:t>
            </a:r>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24</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600" b="1" dirty="0" smtClean="0"/>
              <a:t>Enhanced control skinning.</a:t>
            </a:r>
            <a:r>
              <a:rPr lang="en-US" sz="1600" dirty="0" smtClean="0"/>
              <a:t> Silverlight 3 provides easier skinning capabilities by keeping a common set of controls external from an application. This allows the sharing of styles and control skins between different applications. </a:t>
            </a:r>
            <a:endParaRPr lang="en-GB" sz="16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25</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600" b="1" dirty="0" smtClean="0"/>
              <a:t>Improved text rendering &amp; font support. </a:t>
            </a:r>
            <a:r>
              <a:rPr lang="en-US" sz="1600" dirty="0" smtClean="0"/>
              <a:t>Silverlight 3 allows far more efficient rendering and rapid animation of text. Applications also load faster by enabling the use of local fonts. </a:t>
            </a:r>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26</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US" sz="1600" b="1" dirty="0" smtClean="0"/>
              <a:t>60+ controls with source code : </a:t>
            </a:r>
            <a:r>
              <a:rPr lang="en-US" sz="1600" dirty="0" smtClean="0"/>
              <a:t>Silverlight 3 is packed with over 60 high-quality, fully </a:t>
            </a:r>
            <a:r>
              <a:rPr lang="en-US" sz="1600" dirty="0" err="1" smtClean="0"/>
              <a:t>skinnable</a:t>
            </a:r>
            <a:r>
              <a:rPr lang="en-US" sz="1600" dirty="0" smtClean="0"/>
              <a:t> and customizable out-of-the-box controls such as charting and media, new layout containers such as dock and </a:t>
            </a:r>
            <a:r>
              <a:rPr lang="en-US" sz="1600" dirty="0" err="1" smtClean="0"/>
              <a:t>viewbox</a:t>
            </a:r>
            <a:r>
              <a:rPr lang="en-US" sz="1600" dirty="0" smtClean="0"/>
              <a:t>, and controls such as </a:t>
            </a:r>
            <a:r>
              <a:rPr lang="en-US" sz="1600" dirty="0" err="1" smtClean="0"/>
              <a:t>autocomplete</a:t>
            </a:r>
            <a:r>
              <a:rPr lang="en-US" sz="1600" dirty="0" smtClean="0"/>
              <a:t>, </a:t>
            </a:r>
            <a:r>
              <a:rPr lang="en-US" sz="1600" dirty="0" err="1" smtClean="0"/>
              <a:t>treeview</a:t>
            </a:r>
            <a:r>
              <a:rPr lang="en-US" sz="1600" dirty="0" smtClean="0"/>
              <a:t> and </a:t>
            </a:r>
            <a:r>
              <a:rPr lang="en-US" sz="1600" dirty="0" err="1" smtClean="0"/>
              <a:t>datagrid</a:t>
            </a:r>
            <a:r>
              <a:rPr lang="en-US" sz="1600" dirty="0" smtClean="0"/>
              <a:t>. The controls come with nine professional designed themes and the source code can be modified/recompiled or utilized as-is. Other additions include multiple selection in </a:t>
            </a:r>
            <a:r>
              <a:rPr lang="en-US" sz="1600" dirty="0" err="1" smtClean="0"/>
              <a:t>listbox</a:t>
            </a:r>
            <a:r>
              <a:rPr lang="en-US" sz="1600" dirty="0" smtClean="0"/>
              <a:t> controls, file save dialog making it easier to write files, and support for multiple page applications with navigation.</a:t>
            </a: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27</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5D6EC58-315C-4CC8-A502-5703277A706C}"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60+ controls: </a:t>
            </a:r>
            <a:r>
              <a:rPr lang="en-US" sz="1200" kern="1200" dirty="0" smtClean="0">
                <a:solidFill>
                  <a:schemeClr val="tx1"/>
                </a:solidFill>
                <a:latin typeface="+mn-lt"/>
                <a:ea typeface="+mn-ea"/>
                <a:cs typeface="+mn-cs"/>
              </a:rPr>
              <a:t>Silverlight 3 is packed with over 60 high-quality, fully </a:t>
            </a:r>
            <a:r>
              <a:rPr lang="en-US" sz="1200" kern="1200" dirty="0" err="1" smtClean="0">
                <a:solidFill>
                  <a:schemeClr val="tx1"/>
                </a:solidFill>
                <a:latin typeface="+mn-lt"/>
                <a:ea typeface="+mn-ea"/>
                <a:cs typeface="+mn-cs"/>
              </a:rPr>
              <a:t>skinnable</a:t>
            </a:r>
            <a:r>
              <a:rPr lang="en-US" sz="1200" kern="1200" dirty="0" smtClean="0">
                <a:solidFill>
                  <a:schemeClr val="tx1"/>
                </a:solidFill>
                <a:latin typeface="+mn-lt"/>
                <a:ea typeface="+mn-ea"/>
                <a:cs typeface="+mn-cs"/>
              </a:rPr>
              <a:t> and customizable out-of-the-box controls such as charting and media, new layout containers such as </a:t>
            </a:r>
            <a:r>
              <a:rPr lang="en-US" sz="1200" kern="1200" dirty="0" err="1" smtClean="0">
                <a:solidFill>
                  <a:schemeClr val="tx1"/>
                </a:solidFill>
                <a:latin typeface="+mn-lt"/>
                <a:ea typeface="+mn-ea"/>
                <a:cs typeface="+mn-cs"/>
              </a:rPr>
              <a:t>dockpanel</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viewbox</a:t>
            </a:r>
            <a:r>
              <a:rPr lang="en-US" sz="1200" kern="1200" dirty="0" smtClean="0">
                <a:solidFill>
                  <a:schemeClr val="tx1"/>
                </a:solidFill>
                <a:latin typeface="+mn-lt"/>
                <a:ea typeface="+mn-ea"/>
                <a:cs typeface="+mn-cs"/>
              </a:rPr>
              <a:t>, and business-ready controls such as </a:t>
            </a:r>
            <a:r>
              <a:rPr lang="en-US" sz="1200" kern="1200" dirty="0" err="1" smtClean="0">
                <a:solidFill>
                  <a:schemeClr val="tx1"/>
                </a:solidFill>
                <a:latin typeface="+mn-lt"/>
                <a:ea typeface="+mn-ea"/>
                <a:cs typeface="+mn-cs"/>
              </a:rPr>
              <a:t>autocompletebox</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treeview</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datagrid</a:t>
            </a:r>
            <a:r>
              <a:rPr lang="en-US" sz="1200" kern="1200" dirty="0" smtClean="0">
                <a:solidFill>
                  <a:schemeClr val="tx1"/>
                </a:solidFill>
                <a:latin typeface="+mn-lt"/>
                <a:ea typeface="+mn-ea"/>
                <a:cs typeface="+mn-cs"/>
              </a:rPr>
              <a:t>. The controls come with nine professional designed themes and most have available source code can be modified/recompiled or utilized as-is. Other additions include multiple selection in </a:t>
            </a:r>
            <a:r>
              <a:rPr lang="en-US" sz="1200" kern="1200" dirty="0" err="1" smtClean="0">
                <a:solidFill>
                  <a:schemeClr val="tx1"/>
                </a:solidFill>
                <a:latin typeface="+mn-lt"/>
                <a:ea typeface="+mn-ea"/>
                <a:cs typeface="+mn-cs"/>
              </a:rPr>
              <a:t>listbox</a:t>
            </a:r>
            <a:r>
              <a:rPr lang="en-US" sz="1200" kern="1200" dirty="0" smtClean="0">
                <a:solidFill>
                  <a:schemeClr val="tx1"/>
                </a:solidFill>
                <a:latin typeface="+mn-lt"/>
                <a:ea typeface="+mn-ea"/>
                <a:cs typeface="+mn-cs"/>
              </a:rPr>
              <a:t> controls, file save dialog making it easier to write files, and support for multiple page applications with navigation. </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3FB4053-6B3C-4E62-BF16-96C1D01244BE}" type="slidenum">
              <a:rPr lang="en-GB" smtClean="0"/>
              <a:pPr/>
              <a:t>28</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1221315">
              <a:lnSpc>
                <a:spcPct val="90000"/>
              </a:lnSpc>
              <a:spcAft>
                <a:spcPts val="445"/>
              </a:spcAft>
              <a:defRPr/>
            </a:pPr>
            <a:r>
              <a:rPr lang="en-US" sz="1600" b="1" dirty="0" smtClean="0"/>
              <a:t>Search Engine Optimization (SEO).</a:t>
            </a:r>
            <a:r>
              <a:rPr lang="en-US" sz="1600" dirty="0" smtClean="0"/>
              <a:t>  Silverlight 3 enables users to solve the SEO-related challenges posed by RIAs.</a:t>
            </a:r>
            <a:r>
              <a:rPr lang="en-US" sz="1600" b="1" dirty="0" smtClean="0"/>
              <a:t>  </a:t>
            </a:r>
            <a:r>
              <a:rPr lang="en-US" sz="1600" dirty="0" smtClean="0"/>
              <a:t>By utilizing business objects on the server, together with ASP.NET controls and site maps, users can automatically mirror database-driven RIA content into HTML that is easily indexed by the leading search engines.</a:t>
            </a:r>
            <a:endParaRPr lang="en-GB" sz="19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29</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2"/>
            <a:r>
              <a:rPr lang="en-US" sz="1600" b="1" dirty="0" smtClean="0"/>
              <a:t>Element to Element binding : </a:t>
            </a:r>
            <a:r>
              <a:rPr lang="en-US" sz="1600" dirty="0" smtClean="0"/>
              <a:t>UI designers use binding between two UI properties to create compelling UI experiences.  Silverlight now enables property binding to CLR objects and other UI components via XAML, for instance binding a slider value to the volume control of a media player.</a:t>
            </a:r>
            <a:endParaRPr lang="en-GB" sz="1900" dirty="0" smtClean="0"/>
          </a:p>
          <a:p>
            <a:pPr lvl="2"/>
            <a:r>
              <a:rPr lang="en-US" sz="1600" b="1" dirty="0" smtClean="0"/>
              <a:t>Data Forms.  </a:t>
            </a:r>
            <a:r>
              <a:rPr lang="en-US" sz="1600" dirty="0" smtClean="0"/>
              <a:t>The Data Form control provides support for layout of fields, validation, updating and paging through data.</a:t>
            </a:r>
            <a:endParaRPr lang="en-GB" sz="1900" dirty="0" smtClean="0"/>
          </a:p>
          <a:p>
            <a:pPr lvl="2"/>
            <a:r>
              <a:rPr lang="en-US" sz="1600" b="1" dirty="0" smtClean="0"/>
              <a:t>New features for data validation</a:t>
            </a:r>
            <a:r>
              <a:rPr lang="en-US" sz="1600" dirty="0" smtClean="0"/>
              <a:t> which automatically catch incorrect input and warn the user with built-in validation controls. </a:t>
            </a:r>
            <a:endParaRPr lang="en-GB" sz="1900" dirty="0" smtClean="0"/>
          </a:p>
          <a:p>
            <a:pPr lvl="2"/>
            <a:r>
              <a:rPr lang="en-US" sz="1600" b="1" dirty="0" smtClean="0"/>
              <a:t>Support for business objects</a:t>
            </a:r>
            <a:r>
              <a:rPr lang="en-US" sz="1600" dirty="0" smtClean="0"/>
              <a:t> on both client and server with n-Tier data support. Easily load, sort, filter and page data with added support for working with data. Includes a new built-in </a:t>
            </a:r>
            <a:r>
              <a:rPr lang="en-US" sz="1600" dirty="0" err="1" smtClean="0"/>
              <a:t>CollectionView</a:t>
            </a:r>
            <a:r>
              <a:rPr lang="en-US" sz="1600" dirty="0" smtClean="0"/>
              <a:t> to perform a set of complex operations against server side data. A new set of .NET RIA services supports these features on the server.</a:t>
            </a:r>
            <a:endParaRPr lang="en-GB" sz="1900"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30</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221364" lvl="2" defTabSz="1221364"/>
            <a:r>
              <a:rPr lang="en-US" sz="1600" b="1" dirty="0" smtClean="0"/>
              <a:t>Improved performance, </a:t>
            </a:r>
            <a:r>
              <a:rPr lang="en-US" sz="1600" dirty="0" smtClean="0"/>
              <a:t>through: </a:t>
            </a:r>
            <a:endParaRPr lang="en-GB" dirty="0" smtClean="0"/>
          </a:p>
          <a:p>
            <a:pPr lvl="2"/>
            <a:endParaRPr lang="en-US" sz="1600" b="1" dirty="0" smtClean="0"/>
          </a:p>
          <a:p>
            <a:pPr lvl="2"/>
            <a:r>
              <a:rPr lang="en-US" sz="1600" b="1" dirty="0" smtClean="0"/>
              <a:t>Application library caching</a:t>
            </a:r>
            <a:r>
              <a:rPr lang="en-US" sz="1600" dirty="0" smtClean="0"/>
              <a:t>,</a:t>
            </a:r>
            <a:r>
              <a:rPr lang="en-US" sz="1600" b="1" dirty="0" smtClean="0"/>
              <a:t> </a:t>
            </a:r>
            <a:r>
              <a:rPr lang="en-US" sz="1600" dirty="0" smtClean="0"/>
              <a:t>which reduces the size of applications by caching framework on the client in order to improve rendering performance.</a:t>
            </a:r>
            <a:endParaRPr lang="en-GB" sz="1900" dirty="0" smtClean="0"/>
          </a:p>
          <a:p>
            <a:pPr lvl="2"/>
            <a:r>
              <a:rPr lang="en-US" sz="1600" b="1" dirty="0" smtClean="0"/>
              <a:t>Enhanced Deep Zoom</a:t>
            </a:r>
            <a:r>
              <a:rPr lang="en-US" sz="1600" dirty="0" smtClean="0"/>
              <a:t>, allows users to fluidly navigate through larger image collections by zooming.</a:t>
            </a:r>
            <a:r>
              <a:rPr lang="en-US" sz="1600" b="1" dirty="0" smtClean="0"/>
              <a:t> </a:t>
            </a:r>
            <a:endParaRPr lang="en-GB" dirty="0" smtClean="0"/>
          </a:p>
          <a:p>
            <a:pPr lvl="2"/>
            <a:r>
              <a:rPr lang="en-US" sz="1600" b="1" dirty="0" smtClean="0"/>
              <a:t>Binary XML</a:t>
            </a:r>
            <a:r>
              <a:rPr lang="en-US" sz="1600" dirty="0" smtClean="0"/>
              <a:t> allows communication with the server to be compressed, greatly increasing the speed at which data can be exchanged.</a:t>
            </a:r>
            <a:endParaRPr lang="en-GB" dirty="0" smtClean="0"/>
          </a:p>
          <a:p>
            <a:pPr lvl="2"/>
            <a:r>
              <a:rPr lang="en-US" b="1" dirty="0" smtClean="0"/>
              <a:t>Local Connection </a:t>
            </a:r>
            <a:r>
              <a:rPr lang="en-US" dirty="0" smtClean="0"/>
              <a:t>This feature allows communication between two Silverlight applications on the client-side without incurring a server roundtrip: for instance a chart in one control can communicate with a </a:t>
            </a:r>
            <a:r>
              <a:rPr lang="en-US" dirty="0" err="1" smtClean="0"/>
              <a:t>datagrid</a:t>
            </a:r>
            <a:r>
              <a:rPr lang="en-US" dirty="0" smtClean="0"/>
              <a:t> in another.</a:t>
            </a:r>
            <a:endParaRPr lang="en-GB"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31</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600" b="1" dirty="0" smtClean="0"/>
              <a:t>Enhanced Accessibility Features</a:t>
            </a:r>
            <a:r>
              <a:rPr lang="en-US" sz="1600" dirty="0" smtClean="0"/>
              <a:t>. Silverlight 3 is the first browser plug-in to provide access to all system colors, allowing partially-sighted  people to make changes such as high contrast color schemes for ease of readability by using familiar operating system controls.</a:t>
            </a:r>
            <a:endParaRPr lang="en-GB"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32</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mn-lt"/>
                <a:ea typeface="+mn-ea"/>
                <a:cs typeface="+mn-cs"/>
              </a:rPr>
              <a:t>Silverlight 3 offers a new set of features for building light-weight, sandboxed companion experiences for the Web that run on your desktop. Silverlight out of browser allows websites to build even closer, persistent relationships with customers. We enable you to place your application in a restricted store on the user’s machine; and then provide a link directly to it from the user’s desktop, start menu or Windows 7 </a:t>
            </a:r>
            <a:r>
              <a:rPr lang="en-US" sz="1200" kern="1200" dirty="0" err="1" smtClean="0">
                <a:solidFill>
                  <a:schemeClr val="tx1"/>
                </a:solidFill>
                <a:latin typeface="+mn-lt"/>
                <a:ea typeface="+mn-ea"/>
                <a:cs typeface="+mn-cs"/>
              </a:rPr>
              <a:t>superbar</a:t>
            </a:r>
            <a:r>
              <a:rPr lang="en-US" sz="1200" kern="1200" dirty="0" smtClean="0">
                <a:solidFill>
                  <a:schemeClr val="tx1"/>
                </a:solidFill>
                <a:latin typeface="+mn-lt"/>
                <a:ea typeface="+mn-ea"/>
                <a:cs typeface="+mn-cs"/>
              </a:rPr>
              <a:t>. We enable you to do this all within Silverlight 3 without any additional download of runtime or the need to write applications in a different way. You application can now be easily found on the user’s desktop or start menu, and launched with a single click. In addition, it can test if the network is connected, it can update itself, and can also have access to Isolated Storage. </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Silverlight out of browser scenarios supported include offline media where you want to play a stored media file for instance on an airplane, data snacking applications such as a twitter client, and light weight web companion .</a:t>
            </a:r>
          </a:p>
          <a:p>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However, because Silverlight does not allow full access to the machines hardware or API it is not useful for building full desktop applications. Silverlight is a subset of the full .NET platform, so you can also utilize the same code, XAML and project to target a full Windows Desktop application using Windows Presentation Foundation (WPF). This adds significant capabilities such as full access to the local hard drive, support for other hardware such as USB devices, the ability to utilize full hardware acceleration for pixel </a:t>
            </a:r>
            <a:r>
              <a:rPr lang="en-US" sz="1200" kern="1200" dirty="0" err="1" smtClean="0">
                <a:solidFill>
                  <a:schemeClr val="tx1"/>
                </a:solidFill>
                <a:latin typeface="+mn-lt"/>
                <a:ea typeface="+mn-ea"/>
                <a:cs typeface="+mn-cs"/>
              </a:rPr>
              <a:t>shaders</a:t>
            </a:r>
            <a:r>
              <a:rPr lang="en-US" sz="1200" kern="1200" dirty="0" smtClean="0">
                <a:solidFill>
                  <a:schemeClr val="tx1"/>
                </a:solidFill>
                <a:latin typeface="+mn-lt"/>
                <a:ea typeface="+mn-ea"/>
                <a:cs typeface="+mn-cs"/>
              </a:rPr>
              <a:t> and 3D graphics, to work with other applications such as Microsoft Office or access to local databases via SQLCE, and support for richer adaptive text. </a:t>
            </a:r>
          </a:p>
          <a:p>
            <a:endParaRPr lang="en-US" sz="1200"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Microsoft Silverlight provides a way for companies to deploy RIAs to the desktop, creating a closer connection with their customers.</a:t>
            </a:r>
            <a:r>
              <a:rPr lang="en-US" sz="1200" kern="1200" dirty="0" smtClean="0">
                <a:solidFill>
                  <a:schemeClr val="tx1"/>
                </a:solidFill>
                <a:latin typeface="+mn-lt"/>
                <a:ea typeface="+mn-ea"/>
                <a:cs typeface="+mn-cs"/>
              </a:rPr>
              <a:t> With Microsoft Silverlight, your application migrates from being a page that a customer accesses through a web browser, to becoming am out of browser application that provides direct and controlled interactions with your users. In the example above, KEXP is instantly available.</a:t>
            </a:r>
            <a:endParaRPr lang="en-GB" sz="1200"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Microsoft Silverlight allows consumers to experience the web in a new way, allowing them to have their favorite web applications and the content with them at all times.</a:t>
            </a:r>
            <a:r>
              <a:rPr lang="en-US" sz="1200" kern="1200" dirty="0" smtClean="0">
                <a:solidFill>
                  <a:schemeClr val="tx1"/>
                </a:solidFill>
                <a:latin typeface="+mn-lt"/>
                <a:ea typeface="+mn-ea"/>
                <a:cs typeface="+mn-cs"/>
              </a:rPr>
              <a:t> Applications are available anytime and anywhere - on the desktop, over the web, on any platform, and on any device. The content is no longer lost on the web when disconnected – it can also be kept locally. More sophisticated applications are now possible that can simply watch network state and decide to cache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KEXP can utilize cached music when offline. Such features are a must for more mobile computing.</a:t>
            </a:r>
            <a:endParaRPr lang="en-GB" sz="1200"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Microsoft Silverlight allows application developers and designers to break free from the browser. </a:t>
            </a:r>
            <a:r>
              <a:rPr lang="en-US" sz="1200" kern="1200" dirty="0" smtClean="0">
                <a:solidFill>
                  <a:schemeClr val="tx1"/>
                </a:solidFill>
                <a:latin typeface="+mn-lt"/>
                <a:ea typeface="+mn-ea"/>
                <a:cs typeface="+mn-cs"/>
              </a:rPr>
              <a:t>In many cases the browser chrome can be a distraction for the user. In particular, in many cases the act of navigating away from a complex application is a weakness of RIA frameworks since data can be lost – by removing these features users can focus on their task without danger.</a:t>
            </a:r>
            <a:endParaRPr lang="en-GB" sz="1200"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Microsoft Silverlight out of browser means that an application can become more than a simple bookmark that is one click away from competitors.</a:t>
            </a:r>
            <a:r>
              <a:rPr lang="en-US" sz="1200" kern="1200" dirty="0" smtClean="0">
                <a:solidFill>
                  <a:schemeClr val="tx1"/>
                </a:solidFill>
                <a:latin typeface="+mn-lt"/>
                <a:ea typeface="+mn-ea"/>
                <a:cs typeface="+mn-cs"/>
              </a:rPr>
              <a:t> You can allow your users to place your application on their desktop, or even on their start menu, building a much deeper relationship. They don’t need to search or add favorites to find it again allowing much less friction.</a:t>
            </a:r>
            <a:endParaRPr lang="en-GB" sz="1200"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Microsoft Silverlight out of browser allows you to access data when disconnected</a:t>
            </a:r>
            <a:r>
              <a:rPr lang="en-US" sz="1200" kern="1200" dirty="0" smtClean="0">
                <a:solidFill>
                  <a:schemeClr val="tx1"/>
                </a:solidFill>
                <a:latin typeface="+mn-lt"/>
                <a:ea typeface="+mn-ea"/>
                <a:cs typeface="+mn-cs"/>
              </a:rPr>
              <a:t>. Silverlight 3 adds a new API to test network state – for instance KEXP allows the user to download music and upload comments when re-connected.</a:t>
            </a:r>
            <a:endParaRPr lang="en-GB" sz="1200"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Because Microsoft Silverlight is a subset of WPF its easy to target a full featured Windows Desktop Application.</a:t>
            </a:r>
            <a:r>
              <a:rPr lang="en-US" sz="1200" kern="1200" dirty="0" smtClean="0">
                <a:solidFill>
                  <a:schemeClr val="tx1"/>
                </a:solidFill>
                <a:latin typeface="+mn-lt"/>
                <a:ea typeface="+mn-ea"/>
                <a:cs typeface="+mn-cs"/>
              </a:rPr>
              <a:t> For instance, KEXP also wants to enable users to keep their music in their </a:t>
            </a:r>
            <a:r>
              <a:rPr lang="en-US" sz="1200" kern="1200" dirty="0" err="1" smtClean="0">
                <a:solidFill>
                  <a:schemeClr val="tx1"/>
                </a:solidFill>
                <a:latin typeface="+mn-lt"/>
                <a:ea typeface="+mn-ea"/>
                <a:cs typeface="+mn-cs"/>
              </a:rPr>
              <a:t>MyDocuments</a:t>
            </a:r>
            <a:r>
              <a:rPr lang="en-US" sz="1200" kern="1200" dirty="0" smtClean="0">
                <a:solidFill>
                  <a:schemeClr val="tx1"/>
                </a:solidFill>
                <a:latin typeface="+mn-lt"/>
                <a:ea typeface="+mn-ea"/>
                <a:cs typeface="+mn-cs"/>
              </a:rPr>
              <a:t> folder, and transfer it to other devices. To do this they can take their web companion in Silverlight and add their file and device features using WPF.</a:t>
            </a:r>
          </a:p>
          <a:p>
            <a:pPr lvl="0"/>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Connected applications</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Web based applications that rely on network connectivity for their function. These applications can be navigated to from a web page with a click of a hyperlink, and just as easily navigated away from. Silverlight 3 out of browser adds value here in that the user can store their data locally in their Isolated Storage location. An example here would be the ability to download images from a photo-sharing site into Isolated Storage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Disconnected or Offline applications</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These are applications that can function fully well when a network connection is not available. An example here might be a Silverlight application to view media, or read news. Silverlight 3 out of browser enabled this scenario because you can access the local movie file and play it back using Silverlight’s media capabilities. In addition, the desktop features of Silverlight 3 make it easier to find the application, and it can also have a custom chrome.</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Occasionally connected applications</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These are applications that are expected to be immune to occasional drops in network connectivity. The network awareness feature in Silverlight 3 enabled these to be built; however you will need to do work to make your application more robust, such as building out a data layer that abstracts away features such as web services so that it can indirect to local storage when disconnected – for example cache transactions.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Network awareness</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the ability to distinguish the current state of network connectivity, and to have knowledge of when this state changes. Silverlight 3 adds a new API to test network state.</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Detaching</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Detaching or “un-tethering” of an app is the act of the consumer end user in taking the app for out of browser use. You can brand this experience, and Silverlight provides a UI for allowing the user to create a desktop icon and start menu item.</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Access to Isolated Storage</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Silverlight is fully sandboxed and the clients machine. We have enabled it to write to only a domain specific folder in Isolated Storage and nowhere else on the users hard drive.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Out of browser Application Cache</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out of browser application has an on-disk representation. Out of browser apps in Silverlight 3 are stored in the Offline Application Cache for the duration they exist on the client machine.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Removing an application</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 can have your own branded ‘remove’ or ‘uninstall’ controls; Silverlight also provides a default experience by right clicking on the application and choosing ‘uninstall’</a:t>
            </a:r>
            <a:endParaRPr lang="en-GB" sz="1200" kern="1200" dirty="0" smtClean="0">
              <a:solidFill>
                <a:schemeClr val="tx1"/>
              </a:solidFill>
              <a:latin typeface="+mn-lt"/>
              <a:ea typeface="+mn-ea"/>
              <a:cs typeface="+mn-cs"/>
            </a:endParaRPr>
          </a:p>
          <a:p>
            <a:pPr lvl="0"/>
            <a:endParaRPr lang="en-GB" sz="1200" kern="1200" dirty="0" smtClean="0">
              <a:solidFill>
                <a:schemeClr val="tx1"/>
              </a:solidFill>
              <a:latin typeface="+mn-lt"/>
              <a:ea typeface="+mn-ea"/>
              <a:cs typeface="+mn-cs"/>
            </a:endParaRPr>
          </a:p>
          <a:p>
            <a:endParaRPr lang="en-GB" sz="1200" kern="1200" dirty="0" smtClean="0">
              <a:solidFill>
                <a:schemeClr val="tx1"/>
              </a:solidFill>
              <a:latin typeface="+mn-lt"/>
              <a:ea typeface="+mn-ea"/>
              <a:cs typeface="+mn-cs"/>
            </a:endParaRPr>
          </a:p>
          <a:p>
            <a:pPr lvl="0"/>
            <a:endParaRPr lang="en-GB" dirty="0" smtClean="0"/>
          </a:p>
          <a:p>
            <a:pPr lvl="0"/>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33</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b="1" dirty="0" smtClean="0"/>
              <a:t>Run outside the browser</a:t>
            </a:r>
            <a:r>
              <a:rPr lang="en-US" sz="1600" dirty="0" smtClean="0"/>
              <a:t>. Silverlight applications can now be installed to and run from the desktop as lightweight web companions. Thus, users can take their favorite Web applications with them, regardless of whether they are connected to the Internet or not. </a:t>
            </a:r>
            <a:r>
              <a:rPr lang="en-US" sz="1200" kern="1200" dirty="0" smtClean="0">
                <a:solidFill>
                  <a:schemeClr val="tx1"/>
                </a:solidFill>
                <a:latin typeface="+mn-lt"/>
                <a:ea typeface="+mn-ea"/>
                <a:cs typeface="+mn-cs"/>
              </a:rPr>
              <a:t>You no longer need the distraction of the browser chrome.</a:t>
            </a:r>
            <a:endParaRPr lang="en-GB" sz="1200" kern="1200" dirty="0" smtClean="0">
              <a:solidFill>
                <a:schemeClr val="tx1"/>
              </a:solidFill>
              <a:latin typeface="+mn-lt"/>
              <a:ea typeface="+mn-ea"/>
              <a:cs typeface="+mn-cs"/>
            </a:endParaRPr>
          </a:p>
          <a:p>
            <a:pPr lvl="1"/>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34</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600" b="1" dirty="0" smtClean="0"/>
              <a:t>Desktop shortcuts and start menu support.</a:t>
            </a:r>
            <a:r>
              <a:rPr lang="en-US" sz="1600" dirty="0" smtClean="0"/>
              <a:t> Silverlight applications can be stored on any PC or Mac computer’s desktop with links in the start menu and applications folder, and so are available with one-click access. </a:t>
            </a:r>
            <a:r>
              <a:rPr lang="en-US" sz="1200" kern="1200" dirty="0" smtClean="0">
                <a:solidFill>
                  <a:schemeClr val="tx1"/>
                </a:solidFill>
                <a:latin typeface="+mn-lt"/>
                <a:ea typeface="+mn-ea"/>
                <a:cs typeface="+mn-cs"/>
              </a:rPr>
              <a:t>you can place your application on the desktop and be one click away from your customer.</a:t>
            </a:r>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35</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600" b="1" dirty="0" smtClean="0"/>
              <a:t>Safe and secure. </a:t>
            </a:r>
            <a:r>
              <a:rPr lang="en-US" sz="1600" dirty="0" smtClean="0"/>
              <a:t>Leveraging the security features of the .NET Framework, Silverlight applications run inside a sandbox with persistent isolated storage.  These applications have most of the same security restrictions as traditional web apps and so can be trusted without security warnings or prompts, minimizing user interruptions. </a:t>
            </a:r>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36</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Consumer friendly non-administrator install</a:t>
            </a:r>
            <a:r>
              <a:rPr lang="en-US" sz="1200" kern="1200" dirty="0" smtClean="0">
                <a:solidFill>
                  <a:schemeClr val="tx1"/>
                </a:solidFill>
                <a:latin typeface="+mn-lt"/>
                <a:ea typeface="+mn-ea"/>
                <a:cs typeface="+mn-cs"/>
              </a:rPr>
              <a:t> </a:t>
            </a:r>
            <a:r>
              <a:rPr lang="en-US" sz="1600" dirty="0" smtClean="0"/>
              <a:t>Because Silverlight applications are stored in a local cache and do not require extra privileges to run, the installation process is quick and efficient. </a:t>
            </a:r>
            <a:r>
              <a:rPr lang="en-US" sz="1200" kern="1200" dirty="0" smtClean="0">
                <a:solidFill>
                  <a:schemeClr val="tx1"/>
                </a:solidFill>
                <a:latin typeface="+mn-lt"/>
                <a:ea typeface="+mn-ea"/>
                <a:cs typeface="+mn-cs"/>
              </a:rPr>
              <a:t>applications are held in a cache and do not require any privileges to run</a:t>
            </a:r>
            <a:endParaRPr lang="en-GB" sz="1200" kern="1200" dirty="0" smtClean="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Built-in Auto-update. </a:t>
            </a:r>
            <a:r>
              <a:rPr lang="en-US" sz="2000" dirty="0" smtClean="0"/>
              <a:t>Upon launch, Silverlight applications can check for new versions on the server, and automatically update if one is found. </a:t>
            </a:r>
            <a:r>
              <a:rPr lang="en-US" sz="1600" kern="1200" dirty="0" smtClean="0">
                <a:solidFill>
                  <a:schemeClr val="tx1"/>
                </a:solidFill>
                <a:latin typeface="+mn-lt"/>
                <a:ea typeface="+mn-ea"/>
                <a:cs typeface="+mn-cs"/>
              </a:rPr>
              <a:t>your application will check for new versions on the server and update on launch</a:t>
            </a:r>
            <a:endParaRPr lang="en-GB" sz="1600" kern="1200" dirty="0" smtClean="0">
              <a:solidFill>
                <a:schemeClr val="tx1"/>
              </a:solidFill>
              <a:latin typeface="+mn-lt"/>
              <a:ea typeface="+mn-ea"/>
              <a:cs typeface="+mn-cs"/>
            </a:endParaRPr>
          </a:p>
          <a:p>
            <a:pPr lvl="1"/>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37</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endParaRPr lang="en-GB"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10/3/2009 11:54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Windows integration </a:t>
            </a:r>
            <a:r>
              <a:rPr lang="en-US" sz="1200" kern="1200" dirty="0" smtClean="0">
                <a:solidFill>
                  <a:schemeClr val="tx1"/>
                </a:solidFill>
                <a:latin typeface="+mn-lt"/>
                <a:ea typeface="+mn-ea"/>
                <a:cs typeface="+mn-cs"/>
              </a:rPr>
              <a:t>– on Windows 7 we will support </a:t>
            </a:r>
            <a:r>
              <a:rPr lang="en-US" sz="1200" kern="1200" dirty="0" err="1" smtClean="0">
                <a:solidFill>
                  <a:schemeClr val="tx1"/>
                </a:solidFill>
                <a:latin typeface="+mn-lt"/>
                <a:ea typeface="+mn-ea"/>
                <a:cs typeface="+mn-cs"/>
              </a:rPr>
              <a:t>superbar</a:t>
            </a:r>
            <a:r>
              <a:rPr lang="en-US" sz="1200" kern="1200" dirty="0" smtClean="0">
                <a:solidFill>
                  <a:schemeClr val="tx1"/>
                </a:solidFill>
                <a:latin typeface="+mn-lt"/>
                <a:ea typeface="+mn-ea"/>
                <a:cs typeface="+mn-cs"/>
              </a:rPr>
              <a:t> integration, </a:t>
            </a:r>
            <a:r>
              <a:rPr lang="en-US" sz="1200" kern="1200" dirty="0" err="1" smtClean="0">
                <a:solidFill>
                  <a:schemeClr val="tx1"/>
                </a:solidFill>
                <a:latin typeface="+mn-lt"/>
                <a:ea typeface="+mn-ea"/>
                <a:cs typeface="+mn-cs"/>
              </a:rPr>
              <a:t>multitouch</a:t>
            </a:r>
            <a:r>
              <a:rPr lang="en-US" sz="1200" kern="1200" dirty="0" smtClean="0">
                <a:solidFill>
                  <a:schemeClr val="tx1"/>
                </a:solidFill>
                <a:latin typeface="+mn-lt"/>
                <a:ea typeface="+mn-ea"/>
                <a:cs typeface="+mn-cs"/>
              </a:rPr>
              <a:t>, and location awareness services such as GPS support so that your application can react to the users location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for mapping or location targeted information.</a:t>
            </a:r>
            <a:endParaRPr lang="en-GB" sz="1200" kern="1200" dirty="0" smtClean="0">
              <a:solidFill>
                <a:schemeClr val="tx1"/>
              </a:solidFill>
              <a:latin typeface="+mn-lt"/>
              <a:ea typeface="+mn-ea"/>
              <a:cs typeface="+mn-cs"/>
            </a:endParaRPr>
          </a:p>
          <a:p>
            <a:pPr lvl="1"/>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38</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600" b="1" dirty="0" smtClean="0"/>
              <a:t>Connectivity detection</a:t>
            </a:r>
            <a:r>
              <a:rPr lang="en-US" sz="1600" dirty="0" smtClean="0"/>
              <a:t>. Silverlight applications can now detect whether they have Internet connectivity and can react intelligently including caching a users’ data until their connection is restored. </a:t>
            </a:r>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39</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600" b="1" dirty="0" smtClean="0"/>
              <a:t>Connectivity detection</a:t>
            </a:r>
            <a:r>
              <a:rPr lang="en-US" sz="1600" dirty="0" smtClean="0"/>
              <a:t>. Silverlight applications can now detect whether they have Internet connectivity and can react intelligently including caching a users’ data until their connection is restored. </a:t>
            </a:r>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40</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US" sz="1600" b="1" dirty="0" smtClean="0"/>
              <a:t>New Features in Expression Blend 3 Preview:</a:t>
            </a:r>
            <a:r>
              <a:rPr lang="en-US" sz="1600" dirty="0" smtClean="0"/>
              <a:t> The designer-developer workflow took another major step forward today with major innovations in Expression Blend 3 including: SketchFlow, a rapid prototyping capability that makes it easy to communicate design intent to stakeholders; design time sample data that enables the design and testing of applications without access to live data; direct import of Adobe Photoshop and Illustrator files; behaviors, extensible and reusable components that add interactivity to applications without writing code; a full code editor supporting C#, VB and XAML; and many more features that support an improved design and development experience</a:t>
            </a:r>
          </a:p>
        </p:txBody>
      </p:sp>
      <p:sp>
        <p:nvSpPr>
          <p:cNvPr id="4" name="Slide Number Placeholder 3"/>
          <p:cNvSpPr>
            <a:spLocks noGrp="1"/>
          </p:cNvSpPr>
          <p:nvPr>
            <p:ph type="sldNum" sz="quarter" idx="10"/>
          </p:nvPr>
        </p:nvSpPr>
        <p:spPr/>
        <p:txBody>
          <a:bodyPr/>
          <a:lstStyle/>
          <a:p>
            <a:fld id="{93FB4053-6B3C-4E62-BF16-96C1D01244BE}" type="slidenum">
              <a:rPr lang="en-GB" smtClean="0"/>
              <a:pPr/>
              <a:t>41</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42</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US" sz="1200" b="1" dirty="0" smtClean="0"/>
              <a:t>SketchFlow. </a:t>
            </a:r>
            <a:r>
              <a:rPr lang="en-US" sz="1200" dirty="0" smtClean="0"/>
              <a:t>SketchFlow introduces a new set of features designed to make it easier for you to experiment with dynamic user experiences and create compelling prototypes. SketchFlow also helps communicate design ideas to other stakeholders, and makes it easier to collect in-context annotated feedback. SketchFlow enables the navigation and composition of an application to be modeled in a very visual manner from a simple prototype that uses a series of sketches, to something much more evolved. A prototype can be made as real and interactive as it needs to be to communicate design intent and SketchFlow can leverage all the existing features of Expression Blend.</a:t>
            </a:r>
            <a:endParaRPr lang="en-GB" sz="1200"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43</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US" sz="1200" kern="1200" dirty="0" smtClean="0">
                <a:solidFill>
                  <a:schemeClr val="tx1"/>
                </a:solidFill>
                <a:latin typeface="+mn-lt"/>
                <a:ea typeface="+mn-ea"/>
                <a:cs typeface="+mn-cs"/>
              </a:rPr>
              <a:t>“</a:t>
            </a:r>
            <a:r>
              <a:rPr lang="en-US" sz="1200" b="1" kern="1200" dirty="0" smtClean="0">
                <a:solidFill>
                  <a:schemeClr val="tx1"/>
                </a:solidFill>
                <a:latin typeface="+mn-lt"/>
                <a:ea typeface="+mn-ea"/>
                <a:cs typeface="+mn-cs"/>
              </a:rPr>
              <a:t>Importing from Adobe Photoshop and Adobe Illustrator.</a:t>
            </a:r>
            <a:r>
              <a:rPr lang="en-US" sz="1200" kern="1200" dirty="0" smtClean="0">
                <a:solidFill>
                  <a:schemeClr val="tx1"/>
                </a:solidFill>
                <a:latin typeface="+mn-lt"/>
                <a:ea typeface="+mn-ea"/>
                <a:cs typeface="+mn-cs"/>
              </a:rPr>
              <a:t> Expression Blend contains powerful import tools to enable smooth integration with workflows the designer already has in place. Designers can import files in both Adobe Photoshop and Adobe Illustrator file formats.  The designer has freedom to view and import Photoshop files layer by layer. Layers can be easily regrouped and elements retain their original formats; layers, layer positions, editable text and vectors remain available for editing within Expression Blend.</a:t>
            </a:r>
            <a:r>
              <a:rPr lang="en-GB" sz="1200" kern="1200" dirty="0" smtClean="0">
                <a:solidFill>
                  <a:schemeClr val="tx1"/>
                </a:solidFill>
                <a:latin typeface="+mn-lt"/>
                <a:ea typeface="+mn-ea"/>
                <a:cs typeface="+mn-cs"/>
              </a:rPr>
              <a:t>”</a:t>
            </a: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44</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US" sz="1600" b="1" dirty="0" smtClean="0"/>
              <a:t>Behaviors.</a:t>
            </a:r>
            <a:r>
              <a:rPr lang="en-US" sz="1600" dirty="0" smtClean="0"/>
              <a:t> Add interactivity to your application, without having to write code. Behaviors can encapsulate complex design interactions into reusable components which can be directly applied to a user interface element in the application. Developers have access to a rich API that they can use to write their own triggers, actions, and behaviors for use in their Silverlight and WPF projects.</a:t>
            </a:r>
            <a:endParaRPr lang="en-GB" sz="16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45</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US" sz="1600" b="1" dirty="0" smtClean="0"/>
              <a:t>Sample data.</a:t>
            </a:r>
            <a:r>
              <a:rPr lang="en-US" sz="1600" dirty="0" smtClean="0"/>
              <a:t> Design time sample data makes it easy to build data-connected applications without access to live data. You can generate sample data or import sample data from an XML file and is available to controls on the </a:t>
            </a:r>
            <a:r>
              <a:rPr lang="en-US" sz="1600" dirty="0" err="1" smtClean="0"/>
              <a:t>artboard</a:t>
            </a:r>
            <a:r>
              <a:rPr lang="en-US" sz="1600" dirty="0" smtClean="0"/>
              <a:t> at design-time. You can extensively customize your sample data details, and you can easily switch between using sample data and using live data at run-time.</a:t>
            </a:r>
            <a:endParaRPr lang="en-GB" sz="16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46</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US" sz="1600" dirty="0" smtClean="0"/>
              <a:t>. Team Foundation Server support allows easier integration of the Blend user into Team System</a:t>
            </a: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47</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endParaRPr lang="en-GB"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10/3/2009 11:54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GB" dirty="0" smtClean="0"/>
              <a:t>Extensibility framework now enables 3</a:t>
            </a:r>
            <a:r>
              <a:rPr lang="en-GB" baseline="30000" dirty="0" smtClean="0"/>
              <a:t>rd</a:t>
            </a:r>
            <a:r>
              <a:rPr lang="en-GB" dirty="0" smtClean="0"/>
              <a:t> parties</a:t>
            </a:r>
            <a:r>
              <a:rPr lang="en-GB" baseline="0" dirty="0" smtClean="0"/>
              <a:t> to build on Expression Blend</a:t>
            </a: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48</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10/3/2009 11:54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b="1" dirty="0" smtClean="0"/>
              <a:t>New Features in Silverlight 3:</a:t>
            </a:r>
            <a:r>
              <a:rPr lang="en-US" sz="1600" dirty="0" smtClean="0"/>
              <a:t> Fully supported by Visual Studio and Expression Blend, highlights of new features and functionality of Silverlight 3 include: major media enhancements, out of browser support allowing Web applications to work on the desktop; significant graphics improvements including 3D graphics support, GPU acceleration and H.264 video support; and many features to improve RIA development productivity. Also, in order to fully integrate all the .NET developer tools, Visual Studio 2008, Visual Studio 2010 and Visual Web Developer Express will support a fully editable and interactive designer for Silverlight. New features in Silverlight 3 include:</a:t>
            </a:r>
            <a:endParaRPr lang="en-GB" dirty="0" smtClean="0"/>
          </a:p>
          <a:p>
            <a:r>
              <a:rPr lang="en-US" dirty="0" smtClean="0"/>
              <a:t> </a:t>
            </a: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11</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221315">
              <a:lnSpc>
                <a:spcPct val="90000"/>
              </a:lnSpc>
              <a:spcAft>
                <a:spcPts val="445"/>
              </a:spcAft>
              <a:defRPr/>
            </a:pPr>
            <a:r>
              <a:rPr lang="en-US" sz="1600" dirty="0" smtClean="0"/>
              <a:t>With support for native H.264/Advanced Audio Coding (AAC) Audio, live and on-demand IIS7 Smooth Streaming, full HD (720p+) playback, and an extensible decoder pipeline, Silverlight 3 brings rich, full-screen, stutter-free media experiences to the desktop. </a:t>
            </a: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12</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1221315">
              <a:lnSpc>
                <a:spcPct val="90000"/>
              </a:lnSpc>
              <a:spcAft>
                <a:spcPts val="445"/>
              </a:spcAft>
              <a:defRPr/>
            </a:pPr>
            <a:r>
              <a:rPr lang="en-US" sz="1600" b="1" dirty="0" smtClean="0"/>
              <a:t>Live and on-demand true HD (720p+) IIS7 Smooth Streaming. </a:t>
            </a:r>
            <a:r>
              <a:rPr lang="en-US" sz="1600" dirty="0" smtClean="0"/>
              <a:t>IIS Media Services (formerly IIS Media Pack), an integrated HTTP media delivery platform, features Smooth Streaming which dynamically detects and seamlessly switches, in real time, the video quality of a media file delivered to Silverlight based on local bandwidth and CPU conditions.</a:t>
            </a:r>
            <a:endParaRPr lang="en-GB" sz="19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13</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1221315">
              <a:lnSpc>
                <a:spcPct val="90000"/>
              </a:lnSpc>
              <a:spcAft>
                <a:spcPts val="445"/>
              </a:spcAft>
              <a:defRPr/>
            </a:pPr>
            <a:r>
              <a:rPr lang="en-US" sz="1600" b="1" dirty="0" smtClean="0"/>
              <a:t>More format choice. </a:t>
            </a:r>
            <a:r>
              <a:rPr lang="en-US" sz="1600" dirty="0" smtClean="0"/>
              <a:t>In addition to native support for VC-1/WMA,</a:t>
            </a:r>
            <a:r>
              <a:rPr lang="en-US" sz="1600" b="1" dirty="0" smtClean="0"/>
              <a:t> </a:t>
            </a:r>
            <a:r>
              <a:rPr lang="en-US" sz="1600" dirty="0" smtClean="0"/>
              <a:t>Silverlight 3 now offers users native support for MPEG-4-based H.264/AAC Audio, enabling content distributors to deliver high-quality content to a wide variety of computers and devices. </a:t>
            </a:r>
            <a:endParaRPr lang="en-GB" sz="1900" dirty="0" smtClean="0"/>
          </a:p>
          <a:p>
            <a:pPr defTabSz="1221315">
              <a:lnSpc>
                <a:spcPct val="90000"/>
              </a:lnSpc>
              <a:spcAft>
                <a:spcPts val="445"/>
              </a:spcAft>
              <a:defRPr/>
            </a:pPr>
            <a:endParaRPr lang="en-GB" dirty="0" smtClean="0"/>
          </a:p>
        </p:txBody>
      </p:sp>
      <p:sp>
        <p:nvSpPr>
          <p:cNvPr id="4" name="Slide Number Placeholder 3"/>
          <p:cNvSpPr>
            <a:spLocks noGrp="1"/>
          </p:cNvSpPr>
          <p:nvPr>
            <p:ph type="sldNum" sz="quarter" idx="10"/>
          </p:nvPr>
        </p:nvSpPr>
        <p:spPr/>
        <p:txBody>
          <a:bodyPr/>
          <a:lstStyle/>
          <a:p>
            <a:fld id="{93FB4053-6B3C-4E62-BF16-96C1D01244BE}" type="slidenum">
              <a:rPr lang="en-GB" smtClean="0"/>
              <a:pPr/>
              <a:t>16</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600" b="1" dirty="0" smtClean="0"/>
              <a:t>True HD playback in full-screen. </a:t>
            </a:r>
            <a:r>
              <a:rPr lang="en-US" sz="1600" dirty="0" smtClean="0"/>
              <a:t>Leveraging graphics processor unit (GPU) hardware acceleration, Silverlight experiences can now be delivered in true full-screen HD (720p+). </a:t>
            </a:r>
            <a:endParaRPr lang="en-GB" sz="1900" dirty="0"/>
          </a:p>
        </p:txBody>
      </p:sp>
      <p:sp>
        <p:nvSpPr>
          <p:cNvPr id="4" name="Slide Number Placeholder 3"/>
          <p:cNvSpPr>
            <a:spLocks noGrp="1"/>
          </p:cNvSpPr>
          <p:nvPr>
            <p:ph type="sldNum" sz="quarter" idx="10"/>
          </p:nvPr>
        </p:nvSpPr>
        <p:spPr/>
        <p:txBody>
          <a:bodyPr/>
          <a:lstStyle/>
          <a:p>
            <a:fld id="{93FB4053-6B3C-4E62-BF16-96C1D01244BE}" type="slidenum">
              <a:rPr lang="en-GB" smtClean="0"/>
              <a:pPr/>
              <a:t>17</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hapter 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5" descr="Silverlight_logo.png"/>
          <p:cNvPicPr>
            <a:picLocks noChangeAspect="1"/>
          </p:cNvPicPr>
          <p:nvPr/>
        </p:nvPicPr>
        <p:blipFill>
          <a:blip r:embed="rId3" cstate="print"/>
          <a:srcRect/>
          <a:stretch>
            <a:fillRect/>
          </a:stretch>
        </p:blipFill>
        <p:spPr bwMode="auto">
          <a:xfrm>
            <a:off x="381000" y="231775"/>
            <a:ext cx="2465388" cy="800100"/>
          </a:xfrm>
          <a:prstGeom prst="rect">
            <a:avLst/>
          </a:prstGeom>
          <a:noFill/>
          <a:ln w="9525">
            <a:noFill/>
            <a:miter lim="800000"/>
            <a:headEnd/>
            <a:tailEnd/>
          </a:ln>
        </p:spPr>
      </p:pic>
      <p:sp>
        <p:nvSpPr>
          <p:cNvPr id="2" name="Title 1"/>
          <p:cNvSpPr>
            <a:spLocks noGrp="1"/>
          </p:cNvSpPr>
          <p:nvPr>
            <p:ph type="ctrTitle"/>
          </p:nvPr>
        </p:nvSpPr>
        <p:spPr>
          <a:xfrm>
            <a:off x="539749" y="2837824"/>
            <a:ext cx="8031428" cy="507832"/>
          </a:xfrm>
        </p:spPr>
        <p:txBody>
          <a:bodyPr anchor="b" anchorCtr="0"/>
          <a:lstStyle>
            <a:lvl1pPr algn="r">
              <a:lnSpc>
                <a:spcPct val="90000"/>
              </a:lnSpc>
              <a:defRPr sz="3700"/>
            </a:lvl1pPr>
          </a:lstStyle>
          <a:p>
            <a:r>
              <a:rPr lang="en-US" smtClean="0"/>
              <a:t>Click to edit Master title style</a:t>
            </a:r>
            <a:endParaRPr lang="en-US" dirty="0"/>
          </a:p>
        </p:txBody>
      </p:sp>
      <p:sp>
        <p:nvSpPr>
          <p:cNvPr id="3" name="Subtitle 2"/>
          <p:cNvSpPr>
            <a:spLocks noGrp="1"/>
          </p:cNvSpPr>
          <p:nvPr>
            <p:ph type="subTitle" idx="1"/>
          </p:nvPr>
        </p:nvSpPr>
        <p:spPr>
          <a:xfrm>
            <a:off x="881063" y="3430323"/>
            <a:ext cx="7690116" cy="323165"/>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5" descr="Silverlight_logo.png"/>
          <p:cNvPicPr>
            <a:picLocks noChangeAspect="1"/>
          </p:cNvPicPr>
          <p:nvPr/>
        </p:nvPicPr>
        <p:blipFill>
          <a:blip r:embed="rId2" cstate="print"/>
          <a:srcRect/>
          <a:stretch>
            <a:fillRect/>
          </a:stretch>
        </p:blipFill>
        <p:spPr bwMode="auto">
          <a:xfrm>
            <a:off x="7383463" y="6053138"/>
            <a:ext cx="1379537" cy="447675"/>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203854"/>
            <a:ext cx="3997854" cy="346248"/>
          </a:xfrm>
        </p:spPr>
        <p:txBody>
          <a:bodyPr anchor="b"/>
          <a:lstStyle>
            <a:lvl1pPr marL="0" indent="0">
              <a:lnSpc>
                <a:spcPct val="90000"/>
              </a:lnSpc>
              <a:spcBef>
                <a:spcPts val="0"/>
              </a:spcBef>
              <a:buNone/>
              <a:defRPr sz="2500" b="0" baseline="0">
                <a:latin typeface="+mn-lt"/>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59835" y="1597216"/>
            <a:ext cx="4019021" cy="1536318"/>
          </a:xfrm>
        </p:spPr>
        <p:txBody>
          <a:bodyPr/>
          <a:lstStyle>
            <a:lvl1pPr marL="281759" indent="-281759">
              <a:buFont typeface="Arial" pitchFamily="34" charset="0"/>
              <a:buChar char="•"/>
              <a:defRPr sz="2300"/>
            </a:lvl1pPr>
            <a:lvl2pPr marL="562196" indent="-265885">
              <a:buFont typeface="Arial" pitchFamily="34" charset="0"/>
              <a:buChar char="•"/>
              <a:defRPr sz="2000"/>
            </a:lvl2pPr>
            <a:lvl3pPr marL="813529" indent="-243397">
              <a:buFont typeface="Arial" pitchFamily="34" charset="0"/>
              <a:buChar char="•"/>
              <a:defRPr sz="1800"/>
            </a:lvl3pPr>
            <a:lvl4pPr marL="1050312" indent="-228847">
              <a:buFont typeface="Arial" pitchFamily="34" charset="0"/>
              <a:buChar char="•"/>
              <a:defRPr sz="1700"/>
            </a:lvl4pPr>
            <a:lvl5pPr marL="1279159" indent="-206358">
              <a:buFont typeface="Arial" pitchFamily="34" charset="0"/>
              <a:buChar char="•"/>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5888" y="1203854"/>
            <a:ext cx="4020343" cy="346248"/>
          </a:xfrm>
        </p:spPr>
        <p:txBody>
          <a:bodyPr anchor="b"/>
          <a:lstStyle>
            <a:lvl1pPr marL="0" indent="0">
              <a:lnSpc>
                <a:spcPct val="90000"/>
              </a:lnSpc>
              <a:spcBef>
                <a:spcPts val="0"/>
              </a:spcBef>
              <a:buNone/>
              <a:defRPr sz="2500" b="0">
                <a:latin typeface="+mn-lt"/>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5888" y="1597216"/>
            <a:ext cx="4020343" cy="1536318"/>
          </a:xfrm>
        </p:spPr>
        <p:txBody>
          <a:bodyPr/>
          <a:lstStyle>
            <a:lvl1pPr marL="296309" indent="-296309">
              <a:buFont typeface="Arial" pitchFamily="34" charset="0"/>
              <a:buChar char="•"/>
              <a:defRPr sz="2300"/>
            </a:lvl1pPr>
            <a:lvl2pPr marL="570132" indent="-273822">
              <a:buFont typeface="Arial" pitchFamily="34" charset="0"/>
              <a:buChar char="•"/>
              <a:defRPr sz="2000"/>
            </a:lvl2pPr>
            <a:lvl3pPr marL="821466" indent="-244720">
              <a:buFont typeface="Arial" pitchFamily="34" charset="0"/>
              <a:buChar char="•"/>
              <a:defRPr sz="1800"/>
            </a:lvl3pPr>
            <a:lvl4pPr marL="1050312" indent="-236784">
              <a:buFont typeface="Arial" pitchFamily="34" charset="0"/>
              <a:buChar char="•"/>
              <a:defRPr sz="1700"/>
            </a:lvl4pPr>
            <a:lvl5pPr marL="1279159" indent="-220910">
              <a:buFont typeface="Arial" pitchFamily="34" charset="0"/>
              <a:buChar char="•"/>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lvl1pPr>
              <a:defRPr/>
            </a:lvl1pPr>
          </a:lstStyle>
          <a:p>
            <a:pPr algn="l" rtl="0">
              <a:defRPr/>
            </a:pPr>
            <a:fld id="{51B9733C-72BD-4141-9671-46B50B497B96}"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9" name="Footer Placeholder 8"/>
          <p:cNvSpPr>
            <a:spLocks noGrp="1"/>
          </p:cNvSpPr>
          <p:nvPr>
            <p:ph type="ftr" sz="quarter" idx="11"/>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descr="blueband.tif"/>
          <p:cNvPicPr>
            <a:picLocks noChangeAspect="1"/>
          </p:cNvPicPr>
          <p:nvPr/>
        </p:nvPicPr>
        <p:blipFill>
          <a:blip r:embed="rId2" cstate="print"/>
          <a:srcRect/>
          <a:stretch>
            <a:fillRect/>
          </a:stretch>
        </p:blipFill>
        <p:spPr bwMode="auto">
          <a:xfrm>
            <a:off x="0" y="6016625"/>
            <a:ext cx="8128000" cy="476250"/>
          </a:xfrm>
          <a:prstGeom prst="rect">
            <a:avLst/>
          </a:prstGeom>
          <a:noFill/>
          <a:ln w="9525">
            <a:noFill/>
            <a:miter lim="800000"/>
            <a:headEnd/>
            <a:tailEnd/>
          </a:ln>
        </p:spPr>
      </p:pic>
      <p:pic>
        <p:nvPicPr>
          <p:cNvPr id="4" name="Picture 6" descr="Silverlight_logo.png"/>
          <p:cNvPicPr>
            <a:picLocks noChangeAspect="1"/>
          </p:cNvPicPr>
          <p:nvPr/>
        </p:nvPicPr>
        <p:blipFill>
          <a:blip r:embed="rId3" cstate="print"/>
          <a:srcRect/>
          <a:stretch>
            <a:fillRect/>
          </a:stretch>
        </p:blipFill>
        <p:spPr bwMode="auto">
          <a:xfrm>
            <a:off x="7383463" y="6053138"/>
            <a:ext cx="1379537" cy="447675"/>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3"/>
          <p:cNvSpPr>
            <a:spLocks noGrp="1"/>
          </p:cNvSpPr>
          <p:nvPr>
            <p:ph type="dt" sz="half" idx="10"/>
          </p:nvPr>
        </p:nvSpPr>
        <p:spPr/>
        <p:txBody>
          <a:bodyPr/>
          <a:lstStyle>
            <a:lvl1pPr>
              <a:defRPr/>
            </a:lvl1pPr>
          </a:lstStyle>
          <a:p>
            <a:pPr algn="l" rtl="0">
              <a:defRPr/>
            </a:pPr>
            <a:fld id="{5D3716F2-8A69-461D-8BEB-510514E71366}"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6" name="Footer Placeholder 4"/>
          <p:cNvSpPr>
            <a:spLocks noGrp="1"/>
          </p:cNvSpPr>
          <p:nvPr>
            <p:ph type="ftr" sz="quarter" idx="11"/>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5" descr="Silverlight_logo.png"/>
          <p:cNvPicPr>
            <a:picLocks noChangeAspect="1"/>
          </p:cNvPicPr>
          <p:nvPr/>
        </p:nvPicPr>
        <p:blipFill>
          <a:blip r:embed="rId2" cstate="print"/>
          <a:srcRect/>
          <a:stretch>
            <a:fillRect/>
          </a:stretch>
        </p:blipFill>
        <p:spPr bwMode="auto">
          <a:xfrm>
            <a:off x="7383463" y="6053138"/>
            <a:ext cx="1379537" cy="447675"/>
          </a:xfrm>
          <a:prstGeom prst="rect">
            <a:avLst/>
          </a:prstGeom>
          <a:noFill/>
          <a:ln w="9525">
            <a:noFill/>
            <a:miter lim="800000"/>
            <a:headEnd/>
            <a:tailEnd/>
          </a:ln>
        </p:spPr>
      </p:pic>
      <p:sp>
        <p:nvSpPr>
          <p:cNvPr id="3" name="Date Placeholder 2"/>
          <p:cNvSpPr>
            <a:spLocks noGrp="1"/>
          </p:cNvSpPr>
          <p:nvPr>
            <p:ph type="dt" sz="half" idx="10"/>
          </p:nvPr>
        </p:nvSpPr>
        <p:spPr/>
        <p:txBody>
          <a:bodyPr/>
          <a:lstStyle>
            <a:lvl1pPr>
              <a:defRPr/>
            </a:lvl1pPr>
          </a:lstStyle>
          <a:p>
            <a:pPr algn="l" rtl="0">
              <a:defRPr/>
            </a:pPr>
            <a:fld id="{FA4AE94E-0F10-43C0-BDF6-F720D609B4DA}"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4" name="Footer Placeholder 3"/>
          <p:cNvSpPr>
            <a:spLocks noGrp="1"/>
          </p:cNvSpPr>
          <p:nvPr>
            <p:ph type="ftr" sz="quarter" idx="11"/>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5" descr="Silverlight_logo.png"/>
          <p:cNvPicPr>
            <a:picLocks noChangeAspect="1"/>
          </p:cNvPicPr>
          <p:nvPr/>
        </p:nvPicPr>
        <p:blipFill>
          <a:blip r:embed="rId3" cstate="print"/>
          <a:srcRect l="-3413"/>
          <a:stretch>
            <a:fillRect/>
          </a:stretch>
        </p:blipFill>
        <p:spPr bwMode="auto">
          <a:xfrm>
            <a:off x="6021388" y="5602288"/>
            <a:ext cx="2549525" cy="800100"/>
          </a:xfrm>
          <a:prstGeom prst="rect">
            <a:avLst/>
          </a:prstGeom>
          <a:noFill/>
          <a:ln w="9525">
            <a:noFill/>
            <a:miter lim="800000"/>
            <a:headEnd/>
            <a:tailEnd/>
          </a:ln>
        </p:spPr>
      </p:pic>
      <p:sp>
        <p:nvSpPr>
          <p:cNvPr id="2" name="Title 1"/>
          <p:cNvSpPr>
            <a:spLocks noGrp="1"/>
          </p:cNvSpPr>
          <p:nvPr>
            <p:ph type="ctrTitle"/>
          </p:nvPr>
        </p:nvSpPr>
        <p:spPr>
          <a:xfrm>
            <a:off x="539749" y="3430323"/>
            <a:ext cx="8031428" cy="507832"/>
          </a:xfrm>
        </p:spPr>
        <p:txBody>
          <a:bodyPr anchor="b" anchorCtr="0"/>
          <a:lstStyle>
            <a:lvl1pPr algn="r">
              <a:lnSpc>
                <a:spcPct val="90000"/>
              </a:lnSpc>
              <a:defRPr sz="3700"/>
            </a:lvl1pPr>
          </a:lstStyle>
          <a:p>
            <a:r>
              <a:rPr lang="en-US" smtClean="0"/>
              <a:t>Click to edit Master title style</a:t>
            </a:r>
            <a:endParaRPr lang="en-US" dirty="0"/>
          </a:p>
        </p:txBody>
      </p:sp>
      <p:sp>
        <p:nvSpPr>
          <p:cNvPr id="3" name="Subtitle 2"/>
          <p:cNvSpPr>
            <a:spLocks noGrp="1"/>
          </p:cNvSpPr>
          <p:nvPr>
            <p:ph type="subTitle" idx="1"/>
          </p:nvPr>
        </p:nvSpPr>
        <p:spPr>
          <a:xfrm>
            <a:off x="881063" y="4022824"/>
            <a:ext cx="7690116" cy="646331"/>
          </a:xfrm>
        </p:spPr>
        <p:txBody>
          <a:bodyPr/>
          <a:lstStyle>
            <a:lvl1pPr marL="0" indent="0" algn="r">
              <a:lnSpc>
                <a:spcPct val="90000"/>
              </a:lnSpc>
              <a:spcBef>
                <a:spcPts val="0"/>
              </a:spcBef>
              <a:buNone/>
              <a:defRPr sz="2300" baseline="0">
                <a:solidFill>
                  <a:schemeClr val="accent5"/>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5" descr="Silverlight_logo.png"/>
          <p:cNvPicPr>
            <a:picLocks noChangeAspect="1"/>
          </p:cNvPicPr>
          <p:nvPr/>
        </p:nvPicPr>
        <p:blipFill>
          <a:blip r:embed="rId3" cstate="print"/>
          <a:srcRect l="-7404"/>
          <a:stretch>
            <a:fillRect/>
          </a:stretch>
        </p:blipFill>
        <p:spPr bwMode="auto">
          <a:xfrm>
            <a:off x="198438" y="231775"/>
            <a:ext cx="2647950" cy="800100"/>
          </a:xfrm>
          <a:prstGeom prst="rect">
            <a:avLst/>
          </a:prstGeom>
          <a:noFill/>
          <a:ln w="9525">
            <a:noFill/>
            <a:miter lim="800000"/>
            <a:headEnd/>
            <a:tailEnd/>
          </a:ln>
        </p:spPr>
      </p:pic>
      <p:sp>
        <p:nvSpPr>
          <p:cNvPr id="2" name="Title 1"/>
          <p:cNvSpPr>
            <a:spLocks noGrp="1"/>
          </p:cNvSpPr>
          <p:nvPr>
            <p:ph type="ctrTitle"/>
          </p:nvPr>
        </p:nvSpPr>
        <p:spPr>
          <a:xfrm>
            <a:off x="539749" y="2837824"/>
            <a:ext cx="8031428" cy="507832"/>
          </a:xfrm>
        </p:spPr>
        <p:txBody>
          <a:bodyPr anchor="b" anchorCtr="0"/>
          <a:lstStyle>
            <a:lvl1pPr algn="r">
              <a:lnSpc>
                <a:spcPct val="90000"/>
              </a:lnSpc>
              <a:defRPr sz="3700"/>
            </a:lvl1pPr>
          </a:lstStyle>
          <a:p>
            <a:r>
              <a:rPr lang="en-US" smtClean="0"/>
              <a:t>Click to edit Master title style</a:t>
            </a:r>
            <a:endParaRPr lang="en-US" dirty="0"/>
          </a:p>
        </p:txBody>
      </p:sp>
      <p:sp>
        <p:nvSpPr>
          <p:cNvPr id="3" name="Subtitle 2"/>
          <p:cNvSpPr>
            <a:spLocks noGrp="1"/>
          </p:cNvSpPr>
          <p:nvPr>
            <p:ph type="subTitle" idx="1"/>
          </p:nvPr>
        </p:nvSpPr>
        <p:spPr>
          <a:xfrm>
            <a:off x="881063" y="3430325"/>
            <a:ext cx="7690116" cy="646331"/>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672766"/>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672766"/>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9144001" cy="619125"/>
          </a:xfrm>
          <a:solidFill>
            <a:srgbClr val="FFFF99"/>
          </a:solidFill>
        </p:spPr>
        <p:txBody>
          <a:bodyPr lIns="152388" tIns="76194" rIns="152388" bIns="76194" anchor="b">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Picture 5" descr="Silverlight_logo.png"/>
          <p:cNvPicPr>
            <a:picLocks noChangeAspect="1"/>
          </p:cNvPicPr>
          <p:nvPr/>
        </p:nvPicPr>
        <p:blipFill>
          <a:blip r:embed="rId3" cstate="print"/>
          <a:srcRect/>
          <a:stretch>
            <a:fillRect/>
          </a:stretch>
        </p:blipFill>
        <p:spPr bwMode="auto">
          <a:xfrm>
            <a:off x="381000" y="231775"/>
            <a:ext cx="2465388" cy="800100"/>
          </a:xfrm>
          <a:prstGeom prst="rect">
            <a:avLst/>
          </a:prstGeom>
          <a:noFill/>
          <a:ln w="9525">
            <a:noFill/>
            <a:miter lim="800000"/>
            <a:headEnd/>
            <a:tailEnd/>
          </a:ln>
        </p:spPr>
      </p:pic>
      <p:sp>
        <p:nvSpPr>
          <p:cNvPr id="7" name="Title 1"/>
          <p:cNvSpPr>
            <a:spLocks noGrp="1"/>
          </p:cNvSpPr>
          <p:nvPr>
            <p:ph type="ctrTitle"/>
          </p:nvPr>
        </p:nvSpPr>
        <p:spPr>
          <a:xfrm>
            <a:off x="539749" y="2837824"/>
            <a:ext cx="8031428" cy="507832"/>
          </a:xfrm>
        </p:spPr>
        <p:txBody>
          <a:bodyPr anchor="b" anchorCtr="0"/>
          <a:lstStyle>
            <a:lvl1pPr algn="r">
              <a:lnSpc>
                <a:spcPct val="90000"/>
              </a:lnSpc>
              <a:defRPr sz="3700"/>
            </a:lvl1pPr>
          </a:lstStyle>
          <a:p>
            <a:r>
              <a:rPr lang="en-US" smtClean="0"/>
              <a:t>Click to edit Master title style</a:t>
            </a:r>
            <a:endParaRPr lang="en-US" dirty="0"/>
          </a:p>
        </p:txBody>
      </p:sp>
      <p:sp>
        <p:nvSpPr>
          <p:cNvPr id="12" name="Subtitle 2"/>
          <p:cNvSpPr>
            <a:spLocks noGrp="1"/>
          </p:cNvSpPr>
          <p:nvPr>
            <p:ph type="subTitle" idx="1"/>
          </p:nvPr>
        </p:nvSpPr>
        <p:spPr>
          <a:xfrm>
            <a:off x="881063" y="3430323"/>
            <a:ext cx="7690116" cy="323165"/>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smtClean="0"/>
              <a:t>Click to edit Master subtitle style</a:t>
            </a:r>
            <a:endParaRPr lang="en-US" dirty="0" smtClean="0"/>
          </a:p>
        </p:txBody>
      </p:sp>
      <p:sp>
        <p:nvSpPr>
          <p:cNvPr id="5" name="Date Placeholder 5"/>
          <p:cNvSpPr>
            <a:spLocks noGrp="1"/>
          </p:cNvSpPr>
          <p:nvPr>
            <p:ph type="dt" sz="half" idx="10"/>
          </p:nvPr>
        </p:nvSpPr>
        <p:spPr/>
        <p:txBody>
          <a:bodyPr/>
          <a:lstStyle>
            <a:lvl1pPr>
              <a:defRPr/>
            </a:lvl1pPr>
          </a:lstStyle>
          <a:p>
            <a:pPr algn="l" rtl="0">
              <a:defRPr/>
            </a:pPr>
            <a:fld id="{0AFF57E6-8CFB-4EF9-A079-20F1A027C0EA}"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6" name="Footer Placeholder 7"/>
          <p:cNvSpPr>
            <a:spLocks noGrp="1"/>
          </p:cNvSpPr>
          <p:nvPr>
            <p:ph type="ftr" sz="quarter" idx="11"/>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4" name="Picture 5" descr="Silverlight_logo.png"/>
          <p:cNvPicPr>
            <a:picLocks noChangeAspect="1"/>
          </p:cNvPicPr>
          <p:nvPr/>
        </p:nvPicPr>
        <p:blipFill>
          <a:blip r:embed="rId2" cstate="print"/>
          <a:srcRect/>
          <a:stretch>
            <a:fillRect/>
          </a:stretch>
        </p:blipFill>
        <p:spPr bwMode="auto">
          <a:xfrm>
            <a:off x="7383463" y="6053138"/>
            <a:ext cx="1379537" cy="447675"/>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6"/>
          <p:cNvSpPr>
            <a:spLocks noGrp="1"/>
          </p:cNvSpPr>
          <p:nvPr>
            <p:ph type="dt" sz="half" idx="11"/>
          </p:nvPr>
        </p:nvSpPr>
        <p:spPr/>
        <p:txBody>
          <a:bodyPr/>
          <a:lstStyle>
            <a:lvl1pPr>
              <a:defRPr/>
            </a:lvl1pPr>
          </a:lstStyle>
          <a:p>
            <a:pPr algn="l" rtl="0">
              <a:defRPr/>
            </a:pPr>
            <a:fld id="{96107C59-1F28-472C-A4BF-4EE193290CC0}"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7" name="Footer Placeholder 7"/>
          <p:cNvSpPr>
            <a:spLocks noGrp="1"/>
          </p:cNvSpPr>
          <p:nvPr>
            <p:ph type="ftr" sz="quarter" idx="12"/>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
        <p:nvSpPr>
          <p:cNvPr id="8" name="Rectangle 7"/>
          <p:cNvSpPr/>
          <p:nvPr userDrawn="1"/>
        </p:nvSpPr>
        <p:spPr>
          <a:xfrm>
            <a:off x="2565352" y="6596390"/>
            <a:ext cx="3911648" cy="261610"/>
          </a:xfrm>
          <a:prstGeom prst="rect">
            <a:avLst/>
          </a:prstGeom>
        </p:spPr>
        <p:txBody>
          <a:bodyPr wrap="none">
            <a:spAutoFit/>
          </a:bodyPr>
          <a:lstStyle/>
          <a:p>
            <a:pPr algn="l" rtl="0" fontAlgn="base">
              <a:spcBef>
                <a:spcPct val="0"/>
              </a:spcBef>
              <a:spcAft>
                <a:spcPct val="0"/>
              </a:spcAft>
            </a:pPr>
            <a:r>
              <a:rPr lang="en-US" sz="1100" b="1" kern="1200" dirty="0">
                <a:solidFill>
                  <a:srgbClr val="FF0000"/>
                </a:solidFill>
                <a:latin typeface="Arial" charset="0"/>
                <a:ea typeface="+mn-ea"/>
                <a:cs typeface="Arial" charset="0"/>
              </a:rPr>
              <a:t>MICROSOFT INTERNAL CONFIDENTIAL INFORMATION</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_alternate">
    <p:spTree>
      <p:nvGrpSpPr>
        <p:cNvPr id="1" name=""/>
        <p:cNvGrpSpPr/>
        <p:nvPr/>
      </p:nvGrpSpPr>
      <p:grpSpPr>
        <a:xfrm>
          <a:off x="0" y="0"/>
          <a:ext cx="0" cy="0"/>
          <a:chOff x="0" y="0"/>
          <a:chExt cx="0" cy="0"/>
        </a:xfrm>
      </p:grpSpPr>
      <p:pic>
        <p:nvPicPr>
          <p:cNvPr id="5" name="Picture 5" descr="blueband.tif"/>
          <p:cNvPicPr>
            <a:picLocks noChangeAspect="1"/>
          </p:cNvPicPr>
          <p:nvPr/>
        </p:nvPicPr>
        <p:blipFill>
          <a:blip r:embed="rId2" cstate="print"/>
          <a:srcRect/>
          <a:stretch>
            <a:fillRect/>
          </a:stretch>
        </p:blipFill>
        <p:spPr bwMode="auto">
          <a:xfrm>
            <a:off x="0" y="6016625"/>
            <a:ext cx="8128000" cy="476250"/>
          </a:xfrm>
          <a:prstGeom prst="rect">
            <a:avLst/>
          </a:prstGeom>
          <a:noFill/>
          <a:ln w="9525">
            <a:noFill/>
            <a:miter lim="800000"/>
            <a:headEnd/>
            <a:tailEnd/>
          </a:ln>
        </p:spPr>
      </p:pic>
      <p:pic>
        <p:nvPicPr>
          <p:cNvPr id="6" name="Picture 6" descr="Silverlight_logo.png"/>
          <p:cNvPicPr>
            <a:picLocks noChangeAspect="1"/>
          </p:cNvPicPr>
          <p:nvPr/>
        </p:nvPicPr>
        <p:blipFill>
          <a:blip r:embed="rId3" cstate="print"/>
          <a:srcRect/>
          <a:stretch>
            <a:fillRect/>
          </a:stretch>
        </p:blipFill>
        <p:spPr bwMode="auto">
          <a:xfrm>
            <a:off x="7383463" y="6053138"/>
            <a:ext cx="1379537" cy="447675"/>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5"/>
          <p:cNvSpPr>
            <a:spLocks noGrp="1"/>
          </p:cNvSpPr>
          <p:nvPr>
            <p:ph type="body" sz="quarter" idx="10"/>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5"/>
          <p:cNvSpPr>
            <a:spLocks noGrp="1"/>
          </p:cNvSpPr>
          <p:nvPr>
            <p:ph type="dt" sz="half" idx="11"/>
          </p:nvPr>
        </p:nvSpPr>
        <p:spPr/>
        <p:txBody>
          <a:bodyPr/>
          <a:lstStyle>
            <a:lvl1pPr>
              <a:defRPr/>
            </a:lvl1pPr>
          </a:lstStyle>
          <a:p>
            <a:pPr algn="l" rtl="0">
              <a:defRPr/>
            </a:pPr>
            <a:fld id="{829EA50D-B221-47CA-AA46-20A826BF6F45}"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8" name="Footer Placeholder 6"/>
          <p:cNvSpPr>
            <a:spLocks noGrp="1"/>
          </p:cNvSpPr>
          <p:nvPr>
            <p:ph type="ftr" sz="quarter" idx="12"/>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_Expression">
    <p:spTree>
      <p:nvGrpSpPr>
        <p:cNvPr id="1" name=""/>
        <p:cNvGrpSpPr/>
        <p:nvPr/>
      </p:nvGrpSpPr>
      <p:grpSpPr>
        <a:xfrm>
          <a:off x="0" y="0"/>
          <a:ext cx="0" cy="0"/>
          <a:chOff x="0" y="0"/>
          <a:chExt cx="0" cy="0"/>
        </a:xfrm>
      </p:grpSpPr>
      <p:pic>
        <p:nvPicPr>
          <p:cNvPr id="5" name="Picture 5" descr="blueband.tif"/>
          <p:cNvPicPr>
            <a:picLocks noChangeAspect="1"/>
          </p:cNvPicPr>
          <p:nvPr/>
        </p:nvPicPr>
        <p:blipFill>
          <a:blip r:embed="rId2" cstate="print"/>
          <a:srcRect/>
          <a:stretch>
            <a:fillRect/>
          </a:stretch>
        </p:blipFill>
        <p:spPr bwMode="auto">
          <a:xfrm>
            <a:off x="0" y="5384800"/>
            <a:ext cx="9144000" cy="14732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5"/>
          <p:cNvSpPr>
            <a:spLocks noGrp="1"/>
          </p:cNvSpPr>
          <p:nvPr>
            <p:ph type="body" sz="quarter" idx="10"/>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6"/>
          <p:cNvSpPr>
            <a:spLocks noGrp="1"/>
          </p:cNvSpPr>
          <p:nvPr>
            <p:ph type="dt" sz="half" idx="11"/>
          </p:nvPr>
        </p:nvSpPr>
        <p:spPr/>
        <p:txBody>
          <a:bodyPr/>
          <a:lstStyle>
            <a:lvl1pPr>
              <a:defRPr/>
            </a:lvl1pPr>
          </a:lstStyle>
          <a:p>
            <a:pPr algn="l" rtl="0">
              <a:defRPr/>
            </a:pPr>
            <a:fld id="{5677E09D-259D-4236-9A4B-17DEF666DAA1}"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7" name="Footer Placeholder 7"/>
          <p:cNvSpPr>
            <a:spLocks noGrp="1"/>
          </p:cNvSpPr>
          <p:nvPr>
            <p:ph type="ftr" sz="quarter" idx="12"/>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_MSnet">
    <p:spTree>
      <p:nvGrpSpPr>
        <p:cNvPr id="1" name=""/>
        <p:cNvGrpSpPr/>
        <p:nvPr/>
      </p:nvGrpSpPr>
      <p:grpSpPr>
        <a:xfrm>
          <a:off x="0" y="0"/>
          <a:ext cx="0" cy="0"/>
          <a:chOff x="0" y="0"/>
          <a:chExt cx="0" cy="0"/>
        </a:xfrm>
      </p:grpSpPr>
      <p:pic>
        <p:nvPicPr>
          <p:cNvPr id="5" name="Picture 5" descr="blueband.tif"/>
          <p:cNvPicPr>
            <a:picLocks noChangeAspect="1"/>
          </p:cNvPicPr>
          <p:nvPr/>
        </p:nvPicPr>
        <p:blipFill>
          <a:blip r:embed="rId2" cstate="print"/>
          <a:srcRect/>
          <a:stretch>
            <a:fillRect/>
          </a:stretch>
        </p:blipFill>
        <p:spPr bwMode="auto">
          <a:xfrm>
            <a:off x="0" y="6016625"/>
            <a:ext cx="8128000" cy="476250"/>
          </a:xfrm>
          <a:prstGeom prst="rect">
            <a:avLst/>
          </a:prstGeom>
          <a:noFill/>
          <a:ln w="9525">
            <a:noFill/>
            <a:miter lim="800000"/>
            <a:headEnd/>
            <a:tailEnd/>
          </a:ln>
        </p:spPr>
      </p:pic>
      <p:pic>
        <p:nvPicPr>
          <p:cNvPr id="6" name="Picture 6" descr="MSnet_logo.png"/>
          <p:cNvPicPr>
            <a:picLocks noChangeAspect="1"/>
          </p:cNvPicPr>
          <p:nvPr/>
        </p:nvPicPr>
        <p:blipFill>
          <a:blip r:embed="rId3" cstate="print"/>
          <a:srcRect/>
          <a:stretch>
            <a:fillRect/>
          </a:stretch>
        </p:blipFill>
        <p:spPr bwMode="auto">
          <a:xfrm>
            <a:off x="8016875" y="6067425"/>
            <a:ext cx="792163" cy="40005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5"/>
          <p:cNvSpPr>
            <a:spLocks noGrp="1"/>
          </p:cNvSpPr>
          <p:nvPr>
            <p:ph type="body" sz="quarter" idx="10"/>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1"/>
          </p:nvPr>
        </p:nvSpPr>
        <p:spPr/>
        <p:txBody>
          <a:bodyPr/>
          <a:lstStyle>
            <a:lvl1pPr>
              <a:defRPr/>
            </a:lvl1pPr>
          </a:lstStyle>
          <a:p>
            <a:pPr algn="l" rtl="0">
              <a:defRPr/>
            </a:pPr>
            <a:fld id="{97903093-45A2-42D5-801D-90066A61A36D}"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and Content_ASPnet">
    <p:spTree>
      <p:nvGrpSpPr>
        <p:cNvPr id="1" name=""/>
        <p:cNvGrpSpPr/>
        <p:nvPr/>
      </p:nvGrpSpPr>
      <p:grpSpPr>
        <a:xfrm>
          <a:off x="0" y="0"/>
          <a:ext cx="0" cy="0"/>
          <a:chOff x="0" y="0"/>
          <a:chExt cx="0" cy="0"/>
        </a:xfrm>
      </p:grpSpPr>
      <p:pic>
        <p:nvPicPr>
          <p:cNvPr id="5" name="Picture 5" descr="blueband.tif"/>
          <p:cNvPicPr>
            <a:picLocks noChangeAspect="1"/>
          </p:cNvPicPr>
          <p:nvPr/>
        </p:nvPicPr>
        <p:blipFill>
          <a:blip r:embed="rId2" cstate="print"/>
          <a:srcRect/>
          <a:stretch>
            <a:fillRect/>
          </a:stretch>
        </p:blipFill>
        <p:spPr bwMode="auto">
          <a:xfrm>
            <a:off x="0" y="6016625"/>
            <a:ext cx="8128000" cy="476250"/>
          </a:xfrm>
          <a:prstGeom prst="rect">
            <a:avLst/>
          </a:prstGeom>
          <a:noFill/>
          <a:ln w="9525">
            <a:noFill/>
            <a:miter lim="800000"/>
            <a:headEnd/>
            <a:tailEnd/>
          </a:ln>
        </p:spPr>
      </p:pic>
      <p:pic>
        <p:nvPicPr>
          <p:cNvPr id="6" name="Picture 6" descr="ASPnet_logo.png"/>
          <p:cNvPicPr>
            <a:picLocks noChangeAspect="1"/>
          </p:cNvPicPr>
          <p:nvPr/>
        </p:nvPicPr>
        <p:blipFill>
          <a:blip r:embed="rId3" cstate="print"/>
          <a:srcRect/>
          <a:stretch>
            <a:fillRect/>
          </a:stretch>
        </p:blipFill>
        <p:spPr bwMode="auto">
          <a:xfrm>
            <a:off x="7610475" y="6069013"/>
            <a:ext cx="1152525" cy="40005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5"/>
          <p:cNvSpPr>
            <a:spLocks noGrp="1"/>
          </p:cNvSpPr>
          <p:nvPr>
            <p:ph type="body" sz="quarter" idx="10"/>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1"/>
          </p:nvPr>
        </p:nvSpPr>
        <p:spPr/>
        <p:txBody>
          <a:bodyPr/>
          <a:lstStyle>
            <a:lvl1pPr>
              <a:defRPr/>
            </a:lvl1pPr>
          </a:lstStyle>
          <a:p>
            <a:pPr algn="l" rtl="0">
              <a:defRPr/>
            </a:pPr>
            <a:fld id="{A74C133F-AF5D-473B-BCA8-14FA1170C86B}"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and Content_VisualStudio">
    <p:spTree>
      <p:nvGrpSpPr>
        <p:cNvPr id="1" name=""/>
        <p:cNvGrpSpPr/>
        <p:nvPr/>
      </p:nvGrpSpPr>
      <p:grpSpPr>
        <a:xfrm>
          <a:off x="0" y="0"/>
          <a:ext cx="0" cy="0"/>
          <a:chOff x="0" y="0"/>
          <a:chExt cx="0" cy="0"/>
        </a:xfrm>
      </p:grpSpPr>
      <p:pic>
        <p:nvPicPr>
          <p:cNvPr id="5" name="Picture 5" descr="blueband.tif"/>
          <p:cNvPicPr>
            <a:picLocks noChangeAspect="1"/>
          </p:cNvPicPr>
          <p:nvPr/>
        </p:nvPicPr>
        <p:blipFill>
          <a:blip r:embed="rId2" cstate="print"/>
          <a:srcRect/>
          <a:stretch>
            <a:fillRect/>
          </a:stretch>
        </p:blipFill>
        <p:spPr bwMode="auto">
          <a:xfrm>
            <a:off x="0" y="6016625"/>
            <a:ext cx="8128000" cy="476250"/>
          </a:xfrm>
          <a:prstGeom prst="rect">
            <a:avLst/>
          </a:prstGeom>
          <a:noFill/>
          <a:ln w="9525">
            <a:noFill/>
            <a:miter lim="800000"/>
            <a:headEnd/>
            <a:tailEnd/>
          </a:ln>
        </p:spPr>
      </p:pic>
      <p:pic>
        <p:nvPicPr>
          <p:cNvPr id="6" name="Picture 6" descr="visualstudio_logo.png"/>
          <p:cNvPicPr>
            <a:picLocks noChangeAspect="1"/>
          </p:cNvPicPr>
          <p:nvPr/>
        </p:nvPicPr>
        <p:blipFill>
          <a:blip r:embed="rId3" cstate="print"/>
          <a:srcRect/>
          <a:stretch>
            <a:fillRect/>
          </a:stretch>
        </p:blipFill>
        <p:spPr bwMode="auto">
          <a:xfrm>
            <a:off x="6935788" y="6122988"/>
            <a:ext cx="1827212" cy="277812"/>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5"/>
          <p:cNvSpPr>
            <a:spLocks noGrp="1"/>
          </p:cNvSpPr>
          <p:nvPr>
            <p:ph type="body" sz="quarter" idx="10"/>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1"/>
          </p:nvPr>
        </p:nvSpPr>
        <p:spPr/>
        <p:txBody>
          <a:bodyPr/>
          <a:lstStyle>
            <a:lvl1pPr>
              <a:defRPr/>
            </a:lvl1pPr>
          </a:lstStyle>
          <a:p>
            <a:pPr algn="l" rtl="0">
              <a:defRPr/>
            </a:pPr>
            <a:fld id="{15E9EDB5-EBAF-4FF0-8D1E-6A4A85733FBE}"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8" name="Footer Placeholder 7"/>
          <p:cNvSpPr>
            <a:spLocks noGrp="1"/>
          </p:cNvSpPr>
          <p:nvPr>
            <p:ph type="ftr" sz="quarter" idx="12"/>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5" descr="blueband.tif"/>
          <p:cNvPicPr>
            <a:picLocks noChangeAspect="1"/>
          </p:cNvPicPr>
          <p:nvPr/>
        </p:nvPicPr>
        <p:blipFill>
          <a:blip r:embed="rId2" cstate="print"/>
          <a:srcRect/>
          <a:stretch>
            <a:fillRect/>
          </a:stretch>
        </p:blipFill>
        <p:spPr bwMode="auto">
          <a:xfrm>
            <a:off x="0" y="6016625"/>
            <a:ext cx="8128000" cy="476250"/>
          </a:xfrm>
          <a:prstGeom prst="rect">
            <a:avLst/>
          </a:prstGeom>
          <a:noFill/>
          <a:ln w="9525">
            <a:noFill/>
            <a:miter lim="800000"/>
            <a:headEnd/>
            <a:tailEnd/>
          </a:ln>
        </p:spPr>
      </p:pic>
      <p:pic>
        <p:nvPicPr>
          <p:cNvPr id="6" name="Picture 6" descr="Silverlight_logo.png"/>
          <p:cNvPicPr>
            <a:picLocks noChangeAspect="1"/>
          </p:cNvPicPr>
          <p:nvPr/>
        </p:nvPicPr>
        <p:blipFill>
          <a:blip r:embed="rId3" cstate="print"/>
          <a:srcRect/>
          <a:stretch>
            <a:fillRect/>
          </a:stretch>
        </p:blipFill>
        <p:spPr bwMode="auto">
          <a:xfrm>
            <a:off x="7383463" y="6053138"/>
            <a:ext cx="1379537" cy="447675"/>
          </a:xfrm>
          <a:prstGeom prst="rect">
            <a:avLst/>
          </a:prstGeom>
          <a:noFill/>
          <a:ln w="9525">
            <a:noFill/>
            <a:miter lim="800000"/>
            <a:headEnd/>
            <a:tailEnd/>
          </a:ln>
        </p:spPr>
      </p:pic>
      <p:sp>
        <p:nvSpPr>
          <p:cNvPr id="2" name="Title 1"/>
          <p:cNvSpPr>
            <a:spLocks noGrp="1"/>
          </p:cNvSpPr>
          <p:nvPr>
            <p:ph type="title"/>
          </p:nvPr>
        </p:nvSpPr>
        <p:spPr/>
        <p:txBody>
          <a:bodyPr/>
          <a:lstStyle>
            <a:lvl1pPr>
              <a:tabLst>
                <a:tab pos="2334762" algn="l"/>
              </a:tabLst>
              <a:defRPr/>
            </a:lvl1pPr>
          </a:lstStyle>
          <a:p>
            <a:r>
              <a:rPr lang="en-US" smtClean="0"/>
              <a:t>Click to edit Master title style</a:t>
            </a:r>
            <a:endParaRPr lang="en-US" dirty="0"/>
          </a:p>
        </p:txBody>
      </p:sp>
      <p:sp>
        <p:nvSpPr>
          <p:cNvPr id="3" name="Content Placeholder 2"/>
          <p:cNvSpPr>
            <a:spLocks noGrp="1"/>
          </p:cNvSpPr>
          <p:nvPr>
            <p:ph sz="half" idx="1"/>
          </p:nvPr>
        </p:nvSpPr>
        <p:spPr>
          <a:xfrm>
            <a:off x="359835" y="1203854"/>
            <a:ext cx="4019021" cy="1677383"/>
          </a:xfrm>
        </p:spPr>
        <p:txBody>
          <a:bodyPr/>
          <a:lstStyle>
            <a:lvl1pPr marL="289697" indent="-289697">
              <a:lnSpc>
                <a:spcPct val="90000"/>
              </a:lnSpc>
              <a:buFont typeface="Arial" pitchFamily="34" charset="0"/>
              <a:buChar char="•"/>
              <a:defRPr sz="2300"/>
            </a:lvl1pPr>
            <a:lvl2pPr marL="519865" indent="-230169">
              <a:lnSpc>
                <a:spcPct val="90000"/>
              </a:lnSpc>
              <a:buFont typeface="Arial" pitchFamily="34" charset="0"/>
              <a:buChar char="•"/>
              <a:defRPr sz="2000"/>
            </a:lvl2pPr>
            <a:lvl3pPr marL="761940" indent="-242074">
              <a:lnSpc>
                <a:spcPct val="90000"/>
              </a:lnSpc>
              <a:buFont typeface="Arial" pitchFamily="34" charset="0"/>
              <a:buChar char="•"/>
              <a:defRPr sz="2000"/>
            </a:lvl3pPr>
            <a:lvl4pPr marL="1004014" indent="-242074">
              <a:lnSpc>
                <a:spcPct val="90000"/>
              </a:lnSpc>
              <a:buFont typeface="Arial" pitchFamily="34" charset="0"/>
              <a:buChar char="•"/>
              <a:defRPr sz="2000"/>
            </a:lvl4pPr>
            <a:lvl5pPr marL="1234182" indent="-230169">
              <a:lnSpc>
                <a:spcPct val="90000"/>
              </a:lnSpc>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55887" y="1203854"/>
            <a:ext cx="4020343" cy="1677383"/>
          </a:xfrm>
        </p:spPr>
        <p:txBody>
          <a:bodyPr/>
          <a:lstStyle>
            <a:lvl1pPr marL="289697" indent="-289697">
              <a:lnSpc>
                <a:spcPct val="90000"/>
              </a:lnSpc>
              <a:buFont typeface="Arial" pitchFamily="34" charset="0"/>
              <a:buChar char="•"/>
              <a:defRPr sz="2300"/>
            </a:lvl1pPr>
            <a:lvl2pPr marL="519865" indent="-230169">
              <a:lnSpc>
                <a:spcPct val="90000"/>
              </a:lnSpc>
              <a:buFont typeface="Arial" pitchFamily="34" charset="0"/>
              <a:buChar char="•"/>
              <a:defRPr sz="2000"/>
            </a:lvl2pPr>
            <a:lvl3pPr marL="761940" indent="-242074">
              <a:lnSpc>
                <a:spcPct val="90000"/>
              </a:lnSpc>
              <a:buFont typeface="Arial" pitchFamily="34" charset="0"/>
              <a:buChar char="•"/>
              <a:defRPr sz="2000"/>
            </a:lvl3pPr>
            <a:lvl4pPr marL="1004014" indent="-242074">
              <a:lnSpc>
                <a:spcPct val="90000"/>
              </a:lnSpc>
              <a:buFont typeface="Arial" pitchFamily="34" charset="0"/>
              <a:buChar char="•"/>
              <a:defRPr sz="2000"/>
            </a:lvl4pPr>
            <a:lvl5pPr marL="1234182" indent="-230169">
              <a:lnSpc>
                <a:spcPct val="90000"/>
              </a:lnSpc>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5"/>
          <p:cNvSpPr>
            <a:spLocks noGrp="1"/>
          </p:cNvSpPr>
          <p:nvPr>
            <p:ph type="dt" sz="half" idx="10"/>
          </p:nvPr>
        </p:nvSpPr>
        <p:spPr/>
        <p:txBody>
          <a:bodyPr/>
          <a:lstStyle>
            <a:lvl1pPr>
              <a:defRPr/>
            </a:lvl1pPr>
          </a:lstStyle>
          <a:p>
            <a:pPr algn="l" rtl="0">
              <a:defRPr/>
            </a:pPr>
            <a:fld id="{CC2E8909-8354-4E32-A3EE-86D55701E507}" type="datetimeFigureOut">
              <a:rPr lang="en-US" sz="1000" kern="1200">
                <a:solidFill>
                  <a:srgbClr val="125CA7"/>
                </a:solidFill>
                <a:latin typeface="Segoe" pitchFamily="34" charset="0"/>
                <a:ea typeface="+mn-ea"/>
                <a:cs typeface="+mn-cs"/>
              </a:rPr>
              <a:pPr algn="l" rtl="0">
                <a:defRPr/>
              </a:pPr>
              <a:t>10/3/2009</a:t>
            </a:fld>
            <a:endParaRPr lang="en-US" sz="1000" kern="1200" dirty="0">
              <a:solidFill>
                <a:srgbClr val="125CA7"/>
              </a:solidFill>
              <a:latin typeface="Segoe" pitchFamily="34" charset="0"/>
              <a:ea typeface="+mn-ea"/>
              <a:cs typeface="+mn-cs"/>
            </a:endParaRPr>
          </a:p>
        </p:txBody>
      </p:sp>
      <p:sp>
        <p:nvSpPr>
          <p:cNvPr id="8" name="Footer Placeholder 6"/>
          <p:cNvSpPr>
            <a:spLocks noGrp="1"/>
          </p:cNvSpPr>
          <p:nvPr>
            <p:ph type="ftr" sz="quarter" idx="11"/>
          </p:nvPr>
        </p:nvSpPr>
        <p:spPr/>
        <p:txBody>
          <a:bodyPr/>
          <a:lstStyle>
            <a:lvl1pPr>
              <a:defRPr/>
            </a:lvl1pPr>
          </a:lstStyle>
          <a:p>
            <a:pPr algn="ctr" rtl="0">
              <a:defRPr/>
            </a:pPr>
            <a:endParaRPr lang="en-US" sz="1000" b="1" kern="1200">
              <a:solidFill>
                <a:srgbClr val="125CA7"/>
              </a:solidFill>
              <a:latin typeface="Segoe" pitchFamily="34" charset="0"/>
              <a:ea typeface="+mn-ea"/>
              <a:cs typeface="+mn-cs"/>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cstate="print"/>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363" y="636588"/>
            <a:ext cx="8382000" cy="508000"/>
          </a:xfrm>
          <a:prstGeom prst="rect">
            <a:avLst/>
          </a:prstGeom>
        </p:spPr>
        <p:txBody>
          <a:bodyPr vert="horz" wrap="square" lIns="0" tIns="0" rIns="0" bIns="0" rtlCol="0" anchor="t">
            <a:spAutoFit/>
          </a:bodyPr>
          <a:lstStyle/>
          <a:p>
            <a:r>
              <a:rPr lang="en-US" dirty="0" smtClean="0"/>
              <a:t>One Column Text Page</a:t>
            </a:r>
            <a:endParaRPr lang="en-US" dirty="0"/>
          </a:p>
        </p:txBody>
      </p:sp>
      <p:sp>
        <p:nvSpPr>
          <p:cNvPr id="1027" name="Text Placeholder 2"/>
          <p:cNvSpPr>
            <a:spLocks noGrp="1"/>
          </p:cNvSpPr>
          <p:nvPr>
            <p:ph type="body" idx="1"/>
          </p:nvPr>
        </p:nvSpPr>
        <p:spPr bwMode="auto">
          <a:xfrm>
            <a:off x="360363" y="1203325"/>
            <a:ext cx="8382000" cy="16779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&lt;Insert First Level Text&gt;</a:t>
            </a:r>
          </a:p>
          <a:p>
            <a:pPr lvl="1"/>
            <a:r>
              <a:rPr lang="en-US" smtClean="0"/>
              <a:t>&lt;Insert Second Level Text&gt;</a:t>
            </a:r>
          </a:p>
          <a:p>
            <a:pPr lvl="2"/>
            <a:r>
              <a:rPr lang="en-US" smtClean="0"/>
              <a:t>&lt;Insert Third Level Text&gt;</a:t>
            </a:r>
          </a:p>
          <a:p>
            <a:pPr lvl="3"/>
            <a:r>
              <a:rPr lang="en-US" smtClean="0"/>
              <a:t>&lt;Insert Fourth Level Text&gt;</a:t>
            </a:r>
          </a:p>
          <a:p>
            <a:pPr lvl="4"/>
            <a:r>
              <a:rPr lang="en-US" smtClean="0"/>
              <a:t>&lt;Insert Fifth Level Text&gt;</a:t>
            </a:r>
          </a:p>
        </p:txBody>
      </p:sp>
      <p:sp>
        <p:nvSpPr>
          <p:cNvPr id="4" name="Date Placeholder 3"/>
          <p:cNvSpPr>
            <a:spLocks noGrp="1"/>
          </p:cNvSpPr>
          <p:nvPr>
            <p:ph type="dt" sz="half" idx="2"/>
          </p:nvPr>
        </p:nvSpPr>
        <p:spPr>
          <a:xfrm>
            <a:off x="360363" y="6492875"/>
            <a:ext cx="3149600" cy="365125"/>
          </a:xfrm>
          <a:prstGeom prst="rect">
            <a:avLst/>
          </a:prstGeom>
        </p:spPr>
        <p:txBody>
          <a:bodyPr vert="horz" lIns="76194" tIns="38097" rIns="76194" bIns="38097" rtlCol="0" anchor="ctr"/>
          <a:lstStyle>
            <a:lvl1pPr algn="l" fontAlgn="auto">
              <a:spcBef>
                <a:spcPts val="0"/>
              </a:spcBef>
              <a:spcAft>
                <a:spcPts val="0"/>
              </a:spcAft>
              <a:defRPr sz="1000" smtClean="0">
                <a:solidFill>
                  <a:schemeClr val="bg2"/>
                </a:solidFill>
                <a:latin typeface="Segoe" pitchFamily="34" charset="0"/>
                <a:cs typeface="+mn-cs"/>
              </a:defRPr>
            </a:lvl1pPr>
          </a:lstStyle>
          <a:p>
            <a:pPr rtl="0">
              <a:defRPr/>
            </a:pPr>
            <a:fld id="{D4778351-0A8A-4701-BE6C-929DDD3D80ED}" type="datetimeFigureOut">
              <a:rPr lang="en-US" kern="1200">
                <a:solidFill>
                  <a:srgbClr val="125CA7"/>
                </a:solidFill>
                <a:ea typeface="+mn-ea"/>
              </a:rPr>
              <a:pPr rtl="0">
                <a:defRPr/>
              </a:pPr>
              <a:t>10/3/2009</a:t>
            </a:fld>
            <a:endParaRPr lang="en-US" kern="1200" dirty="0">
              <a:solidFill>
                <a:srgbClr val="125CA7"/>
              </a:solidFill>
              <a:ea typeface="+mn-ea"/>
            </a:endParaRPr>
          </a:p>
        </p:txBody>
      </p:sp>
      <p:sp>
        <p:nvSpPr>
          <p:cNvPr id="5" name="Footer Placeholder 4"/>
          <p:cNvSpPr>
            <a:spLocks noGrp="1"/>
          </p:cNvSpPr>
          <p:nvPr>
            <p:ph type="ftr" sz="quarter" idx="3"/>
          </p:nvPr>
        </p:nvSpPr>
        <p:spPr>
          <a:xfrm>
            <a:off x="3611563" y="6492875"/>
            <a:ext cx="1920875" cy="365125"/>
          </a:xfrm>
          <a:prstGeom prst="rect">
            <a:avLst/>
          </a:prstGeom>
        </p:spPr>
        <p:txBody>
          <a:bodyPr vert="horz" lIns="76194" tIns="38097" rIns="76194" bIns="38097" rtlCol="0" anchor="ctr"/>
          <a:lstStyle>
            <a:lvl1pPr algn="ctr" fontAlgn="auto">
              <a:spcBef>
                <a:spcPts val="0"/>
              </a:spcBef>
              <a:spcAft>
                <a:spcPts val="0"/>
              </a:spcAft>
              <a:defRPr sz="1000" b="1" dirty="0">
                <a:solidFill>
                  <a:schemeClr val="bg2"/>
                </a:solidFill>
                <a:latin typeface="Segoe" pitchFamily="34" charset="0"/>
                <a:cs typeface="+mn-cs"/>
              </a:defRPr>
            </a:lvl1pPr>
          </a:lstStyle>
          <a:p>
            <a:pPr rtl="0">
              <a:defRPr/>
            </a:pPr>
            <a:endParaRPr lang="en-US" kern="1200">
              <a:solidFill>
                <a:srgbClr val="125CA7"/>
              </a:solidFill>
              <a:ea typeface="+mn-ea"/>
            </a:endParaRPr>
          </a:p>
        </p:txBody>
      </p:sp>
    </p:spTree>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ransition>
    <p:fade/>
  </p:transition>
  <p:timing>
    <p:tnLst>
      <p:par>
        <p:cTn id="1" dur="indefinite" restart="never" nodeType="tmRoot"/>
      </p:par>
    </p:tnLst>
  </p:timing>
  <p:txStyles>
    <p:titleStyle>
      <a:lvl1pPr algn="l" defTabSz="912813" rtl="0" fontAlgn="base">
        <a:lnSpc>
          <a:spcPct val="90000"/>
        </a:lnSpc>
        <a:spcBef>
          <a:spcPct val="0"/>
        </a:spcBef>
        <a:spcAft>
          <a:spcPct val="0"/>
        </a:spcAft>
        <a:defRPr lang="en-US" sz="3700" kern="1200" spc="-125" dirty="0">
          <a:ln w="3175">
            <a:noFill/>
          </a:ln>
          <a:solidFill>
            <a:schemeClr val="bg2"/>
          </a:solidFill>
          <a:latin typeface="Segoe Light" pitchFamily="34" charset="0"/>
          <a:ea typeface="+mn-ea"/>
          <a:cs typeface="Arial" charset="0"/>
        </a:defRPr>
      </a:lvl1pPr>
      <a:lvl2pPr algn="l" defTabSz="912813" rtl="0" fontAlgn="base">
        <a:lnSpc>
          <a:spcPct val="90000"/>
        </a:lnSpc>
        <a:spcBef>
          <a:spcPct val="0"/>
        </a:spcBef>
        <a:spcAft>
          <a:spcPct val="0"/>
        </a:spcAft>
        <a:defRPr sz="3700">
          <a:solidFill>
            <a:schemeClr val="bg2"/>
          </a:solidFill>
          <a:latin typeface="Segoe Light" pitchFamily="34" charset="0"/>
          <a:cs typeface="Arial" charset="0"/>
        </a:defRPr>
      </a:lvl2pPr>
      <a:lvl3pPr algn="l" defTabSz="912813" rtl="0" fontAlgn="base">
        <a:lnSpc>
          <a:spcPct val="90000"/>
        </a:lnSpc>
        <a:spcBef>
          <a:spcPct val="0"/>
        </a:spcBef>
        <a:spcAft>
          <a:spcPct val="0"/>
        </a:spcAft>
        <a:defRPr sz="3700">
          <a:solidFill>
            <a:schemeClr val="bg2"/>
          </a:solidFill>
          <a:latin typeface="Segoe Light" pitchFamily="34" charset="0"/>
          <a:cs typeface="Arial" charset="0"/>
        </a:defRPr>
      </a:lvl3pPr>
      <a:lvl4pPr algn="l" defTabSz="912813" rtl="0" fontAlgn="base">
        <a:lnSpc>
          <a:spcPct val="90000"/>
        </a:lnSpc>
        <a:spcBef>
          <a:spcPct val="0"/>
        </a:spcBef>
        <a:spcAft>
          <a:spcPct val="0"/>
        </a:spcAft>
        <a:defRPr sz="3700">
          <a:solidFill>
            <a:schemeClr val="bg2"/>
          </a:solidFill>
          <a:latin typeface="Segoe Light" pitchFamily="34" charset="0"/>
          <a:cs typeface="Arial" charset="0"/>
        </a:defRPr>
      </a:lvl4pPr>
      <a:lvl5pPr algn="l" defTabSz="912813" rtl="0" fontAlgn="base">
        <a:lnSpc>
          <a:spcPct val="90000"/>
        </a:lnSpc>
        <a:spcBef>
          <a:spcPct val="0"/>
        </a:spcBef>
        <a:spcAft>
          <a:spcPct val="0"/>
        </a:spcAft>
        <a:defRPr sz="3700">
          <a:solidFill>
            <a:schemeClr val="bg2"/>
          </a:solidFill>
          <a:latin typeface="Segoe Light" pitchFamily="34" charset="0"/>
          <a:cs typeface="Arial" charset="0"/>
        </a:defRPr>
      </a:lvl5pPr>
      <a:lvl6pPr marL="457200" algn="l" defTabSz="912813" rtl="0" fontAlgn="base">
        <a:lnSpc>
          <a:spcPct val="90000"/>
        </a:lnSpc>
        <a:spcBef>
          <a:spcPct val="0"/>
        </a:spcBef>
        <a:spcAft>
          <a:spcPct val="0"/>
        </a:spcAft>
        <a:defRPr sz="3700">
          <a:solidFill>
            <a:schemeClr val="bg2"/>
          </a:solidFill>
          <a:latin typeface="Segoe Light" pitchFamily="34" charset="0"/>
          <a:cs typeface="Arial" charset="0"/>
        </a:defRPr>
      </a:lvl6pPr>
      <a:lvl7pPr marL="914400" algn="l" defTabSz="912813" rtl="0" fontAlgn="base">
        <a:lnSpc>
          <a:spcPct val="90000"/>
        </a:lnSpc>
        <a:spcBef>
          <a:spcPct val="0"/>
        </a:spcBef>
        <a:spcAft>
          <a:spcPct val="0"/>
        </a:spcAft>
        <a:defRPr sz="3700">
          <a:solidFill>
            <a:schemeClr val="bg2"/>
          </a:solidFill>
          <a:latin typeface="Segoe Light" pitchFamily="34" charset="0"/>
          <a:cs typeface="Arial" charset="0"/>
        </a:defRPr>
      </a:lvl7pPr>
      <a:lvl8pPr marL="1371600" algn="l" defTabSz="912813" rtl="0" fontAlgn="base">
        <a:lnSpc>
          <a:spcPct val="90000"/>
        </a:lnSpc>
        <a:spcBef>
          <a:spcPct val="0"/>
        </a:spcBef>
        <a:spcAft>
          <a:spcPct val="0"/>
        </a:spcAft>
        <a:defRPr sz="3700">
          <a:solidFill>
            <a:schemeClr val="bg2"/>
          </a:solidFill>
          <a:latin typeface="Segoe Light" pitchFamily="34" charset="0"/>
          <a:cs typeface="Arial" charset="0"/>
        </a:defRPr>
      </a:lvl8pPr>
      <a:lvl9pPr marL="1828800" algn="l" defTabSz="912813" rtl="0" fontAlgn="base">
        <a:lnSpc>
          <a:spcPct val="90000"/>
        </a:lnSpc>
        <a:spcBef>
          <a:spcPct val="0"/>
        </a:spcBef>
        <a:spcAft>
          <a:spcPct val="0"/>
        </a:spcAft>
        <a:defRPr sz="3700">
          <a:solidFill>
            <a:schemeClr val="bg2"/>
          </a:solidFill>
          <a:latin typeface="Segoe Light" pitchFamily="34" charset="0"/>
          <a:cs typeface="Arial" charset="0"/>
        </a:defRPr>
      </a:lvl9pPr>
    </p:titleStyle>
    <p:bodyStyle>
      <a:lvl1pPr marL="288925" indent="-288925" algn="l" defTabSz="912813" rtl="0" fontAlgn="base">
        <a:lnSpc>
          <a:spcPct val="90000"/>
        </a:lnSpc>
        <a:spcBef>
          <a:spcPct val="20000"/>
        </a:spcBef>
        <a:spcAft>
          <a:spcPct val="0"/>
        </a:spcAft>
        <a:buFont typeface="Arial" charset="0"/>
        <a:buChar char="•"/>
        <a:defRPr sz="2300" kern="1200">
          <a:solidFill>
            <a:schemeClr val="bg1"/>
          </a:solidFill>
          <a:latin typeface="+mn-lt"/>
          <a:ea typeface="+mn-ea"/>
          <a:cs typeface="+mn-cs"/>
        </a:defRPr>
      </a:lvl1pPr>
      <a:lvl2pPr marL="519113" indent="-228600" algn="l" defTabSz="912813" rtl="0" fontAlgn="base">
        <a:lnSpc>
          <a:spcPct val="90000"/>
        </a:lnSpc>
        <a:spcBef>
          <a:spcPct val="20000"/>
        </a:spcBef>
        <a:spcAft>
          <a:spcPct val="0"/>
        </a:spcAft>
        <a:buFont typeface="Arial" charset="0"/>
        <a:buChar char="•"/>
        <a:defRPr sz="2000" kern="1200">
          <a:solidFill>
            <a:schemeClr val="bg1"/>
          </a:solidFill>
          <a:latin typeface="+mn-lt"/>
          <a:ea typeface="+mn-ea"/>
          <a:cs typeface="+mn-cs"/>
        </a:defRPr>
      </a:lvl2pPr>
      <a:lvl3pPr marL="712788" indent="-192088" algn="l" defTabSz="912813" rtl="0" fontAlgn="base">
        <a:lnSpc>
          <a:spcPct val="90000"/>
        </a:lnSpc>
        <a:spcBef>
          <a:spcPct val="20000"/>
        </a:spcBef>
        <a:spcAft>
          <a:spcPct val="0"/>
        </a:spcAft>
        <a:buFont typeface="Arial" charset="0"/>
        <a:buChar char="•"/>
        <a:defRPr sz="2000" kern="1200">
          <a:solidFill>
            <a:schemeClr val="bg1"/>
          </a:solidFill>
          <a:latin typeface="+mn-lt"/>
          <a:ea typeface="+mn-ea"/>
          <a:cs typeface="+mn-cs"/>
        </a:defRPr>
      </a:lvl3pPr>
      <a:lvl4pPr marL="954088" indent="-241300" algn="l" defTabSz="912813" rtl="0" fontAlgn="base">
        <a:lnSpc>
          <a:spcPct val="90000"/>
        </a:lnSpc>
        <a:spcBef>
          <a:spcPct val="20000"/>
        </a:spcBef>
        <a:spcAft>
          <a:spcPct val="0"/>
        </a:spcAft>
        <a:buFont typeface="Arial" charset="0"/>
        <a:buChar char="•"/>
        <a:defRPr sz="2000" kern="1200">
          <a:solidFill>
            <a:schemeClr val="bg1"/>
          </a:solidFill>
          <a:latin typeface="+mn-lt"/>
          <a:ea typeface="+mn-ea"/>
          <a:cs typeface="+mn-cs"/>
        </a:defRPr>
      </a:lvl4pPr>
      <a:lvl5pPr marL="1184275" indent="-228600" algn="l" defTabSz="912813" rtl="0" fontAlgn="base">
        <a:lnSpc>
          <a:spcPct val="90000"/>
        </a:lnSpc>
        <a:spcBef>
          <a:spcPct val="20000"/>
        </a:spcBef>
        <a:spcAft>
          <a:spcPct val="0"/>
        </a:spcAft>
        <a:buFont typeface="Arial" charset="0"/>
        <a:buChar char="•"/>
        <a:defRPr sz="2000" kern="1200">
          <a:solidFill>
            <a:schemeClr val="bg1"/>
          </a:solidFill>
          <a:latin typeface="+mn-lt"/>
          <a:ea typeface="+mn-ea"/>
          <a:cs typeface="+mn-cs"/>
        </a:defRPr>
      </a:lvl5pPr>
      <a:lvl6pPr marL="2514399"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62"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6"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90"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7" rtl="0" eaLnBrk="1" latinLnBrk="0" hangingPunct="1">
        <a:defRPr sz="1800" kern="1200">
          <a:solidFill>
            <a:schemeClr val="tx1"/>
          </a:solidFill>
          <a:latin typeface="+mn-lt"/>
          <a:ea typeface="+mn-ea"/>
          <a:cs typeface="+mn-cs"/>
        </a:defRPr>
      </a:lvl1pPr>
      <a:lvl2pPr marL="457163" algn="l" defTabSz="914327" rtl="0" eaLnBrk="1" latinLnBrk="0" hangingPunct="1">
        <a:defRPr sz="1800" kern="1200">
          <a:solidFill>
            <a:schemeClr val="tx1"/>
          </a:solidFill>
          <a:latin typeface="+mn-lt"/>
          <a:ea typeface="+mn-ea"/>
          <a:cs typeface="+mn-cs"/>
        </a:defRPr>
      </a:lvl2pPr>
      <a:lvl3pPr marL="914327" algn="l" defTabSz="914327" rtl="0" eaLnBrk="1" latinLnBrk="0" hangingPunct="1">
        <a:defRPr sz="1800" kern="1200">
          <a:solidFill>
            <a:schemeClr val="tx1"/>
          </a:solidFill>
          <a:latin typeface="+mn-lt"/>
          <a:ea typeface="+mn-ea"/>
          <a:cs typeface="+mn-cs"/>
        </a:defRPr>
      </a:lvl3pPr>
      <a:lvl4pPr marL="1371490" algn="l" defTabSz="914327" rtl="0" eaLnBrk="1" latinLnBrk="0" hangingPunct="1">
        <a:defRPr sz="1800" kern="1200">
          <a:solidFill>
            <a:schemeClr val="tx1"/>
          </a:solidFill>
          <a:latin typeface="+mn-lt"/>
          <a:ea typeface="+mn-ea"/>
          <a:cs typeface="+mn-cs"/>
        </a:defRPr>
      </a:lvl4pPr>
      <a:lvl5pPr marL="1828654" algn="l" defTabSz="914327" rtl="0" eaLnBrk="1" latinLnBrk="0" hangingPunct="1">
        <a:defRPr sz="1800" kern="1200">
          <a:solidFill>
            <a:schemeClr val="tx1"/>
          </a:solidFill>
          <a:latin typeface="+mn-lt"/>
          <a:ea typeface="+mn-ea"/>
          <a:cs typeface="+mn-cs"/>
        </a:defRPr>
      </a:lvl5pPr>
      <a:lvl6pPr marL="2285818" algn="l" defTabSz="914327" rtl="0" eaLnBrk="1" latinLnBrk="0" hangingPunct="1">
        <a:defRPr sz="1800" kern="1200">
          <a:solidFill>
            <a:schemeClr val="tx1"/>
          </a:solidFill>
          <a:latin typeface="+mn-lt"/>
          <a:ea typeface="+mn-ea"/>
          <a:cs typeface="+mn-cs"/>
        </a:defRPr>
      </a:lvl6pPr>
      <a:lvl7pPr marL="2742980" algn="l" defTabSz="914327" rtl="0" eaLnBrk="1" latinLnBrk="0" hangingPunct="1">
        <a:defRPr sz="1800" kern="1200">
          <a:solidFill>
            <a:schemeClr val="tx1"/>
          </a:solidFill>
          <a:latin typeface="+mn-lt"/>
          <a:ea typeface="+mn-ea"/>
          <a:cs typeface="+mn-cs"/>
        </a:defRPr>
      </a:lvl7pPr>
      <a:lvl8pPr marL="3200144" algn="l" defTabSz="914327" rtl="0" eaLnBrk="1" latinLnBrk="0" hangingPunct="1">
        <a:defRPr sz="1800" kern="1200">
          <a:solidFill>
            <a:schemeClr val="tx1"/>
          </a:solidFill>
          <a:latin typeface="+mn-lt"/>
          <a:ea typeface="+mn-ea"/>
          <a:cs typeface="+mn-cs"/>
        </a:defRPr>
      </a:lvl8pPr>
      <a:lvl9pPr marL="3657308" algn="l" defTabSz="91432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55.png"/><Relationship Id="rId3" Type="http://schemas.openxmlformats.org/officeDocument/2006/relationships/slide" Target="slide13.xml"/><Relationship Id="rId7" Type="http://schemas.openxmlformats.org/officeDocument/2006/relationships/slide" Target="slide19.xml"/><Relationship Id="rId12" Type="http://schemas.openxmlformats.org/officeDocument/2006/relationships/slide" Target="slide12.xml"/><Relationship Id="rId17" Type="http://schemas.openxmlformats.org/officeDocument/2006/relationships/image" Target="../media/image59.png"/><Relationship Id="rId2" Type="http://schemas.openxmlformats.org/officeDocument/2006/relationships/notesSlide" Target="../notesSlides/notesSlide6.xml"/><Relationship Id="rId16"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slide" Target="slide18.xml"/><Relationship Id="rId11" Type="http://schemas.openxmlformats.org/officeDocument/2006/relationships/slide" Target="slide20.xml"/><Relationship Id="rId5" Type="http://schemas.openxmlformats.org/officeDocument/2006/relationships/slide" Target="slide17.xml"/><Relationship Id="rId15" Type="http://schemas.openxmlformats.org/officeDocument/2006/relationships/image" Target="../media/image57.png"/><Relationship Id="rId10" Type="http://schemas.openxmlformats.org/officeDocument/2006/relationships/slide" Target="slide27.xml"/><Relationship Id="rId4" Type="http://schemas.openxmlformats.org/officeDocument/2006/relationships/slide" Target="slide16.xml"/><Relationship Id="rId9" Type="http://schemas.openxmlformats.org/officeDocument/2006/relationships/slide" Target="slide33.xml"/><Relationship Id="rId1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60.png"/><Relationship Id="rId3" Type="http://schemas.openxmlformats.org/officeDocument/2006/relationships/slide" Target="slide13.xml"/><Relationship Id="rId7" Type="http://schemas.openxmlformats.org/officeDocument/2006/relationships/slide" Target="slide19.xml"/><Relationship Id="rId12"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slide" Target="slide18.xml"/><Relationship Id="rId11" Type="http://schemas.openxmlformats.org/officeDocument/2006/relationships/slide" Target="slide20.xml"/><Relationship Id="rId5" Type="http://schemas.openxmlformats.org/officeDocument/2006/relationships/slide" Target="slide17.xml"/><Relationship Id="rId10" Type="http://schemas.openxmlformats.org/officeDocument/2006/relationships/slide" Target="slide27.xml"/><Relationship Id="rId4" Type="http://schemas.openxmlformats.org/officeDocument/2006/relationships/slide" Target="slide16.xml"/><Relationship Id="rId9" Type="http://schemas.openxmlformats.org/officeDocument/2006/relationships/slide" Target="slide33.xml"/></Relationships>
</file>

<file path=ppt/slides/_rels/slide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blogs.vertigo.com/personal/bobc/Blog/archive/2009/09/10/get-ready-for-sunday-night-football.aspx" TargetMode="External"/><Relationship Id="rId2" Type="http://schemas.openxmlformats.org/officeDocument/2006/relationships/hyperlink" Target="http://snfextra.nbcsports.com/" TargetMode="External"/><Relationship Id="rId1" Type="http://schemas.openxmlformats.org/officeDocument/2006/relationships/slideLayout" Target="../slideLayouts/slideLayout4.xml"/><Relationship Id="rId4" Type="http://schemas.openxmlformats.org/officeDocument/2006/relationships/hyperlink" Target="http://www.iis.net/media/experiencesmoothstreaming" TargetMode="External"/></Relationships>
</file>

<file path=ppt/slides/_rels/slide16.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58.png"/><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19.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18.xml"/><Relationship Id="rId5" Type="http://schemas.openxmlformats.org/officeDocument/2006/relationships/slide" Target="slide27.xml"/><Relationship Id="rId10" Type="http://schemas.openxmlformats.org/officeDocument/2006/relationships/slide" Target="slide17.xml"/><Relationship Id="rId4" Type="http://schemas.openxmlformats.org/officeDocument/2006/relationships/slide" Target="slide33.xml"/><Relationship Id="rId9" Type="http://schemas.openxmlformats.org/officeDocument/2006/relationships/slide" Target="slide16.xml"/></Relationships>
</file>

<file path=ppt/slides/_rels/slide17.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62.png"/><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19.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18.xml"/><Relationship Id="rId5" Type="http://schemas.openxmlformats.org/officeDocument/2006/relationships/slide" Target="slide27.xml"/><Relationship Id="rId10" Type="http://schemas.openxmlformats.org/officeDocument/2006/relationships/slide" Target="slide17.xml"/><Relationship Id="rId4" Type="http://schemas.openxmlformats.org/officeDocument/2006/relationships/slide" Target="slide33.xml"/><Relationship Id="rId9"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63.png"/><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19.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18.xml"/><Relationship Id="rId5" Type="http://schemas.openxmlformats.org/officeDocument/2006/relationships/slide" Target="slide27.xml"/><Relationship Id="rId10" Type="http://schemas.openxmlformats.org/officeDocument/2006/relationships/slide" Target="slide17.xml"/><Relationship Id="rId4" Type="http://schemas.openxmlformats.org/officeDocument/2006/relationships/slide" Target="slide33.xml"/><Relationship Id="rId9"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64.png"/><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1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18.xml"/><Relationship Id="rId5" Type="http://schemas.openxmlformats.org/officeDocument/2006/relationships/slide" Target="slide27.xml"/><Relationship Id="rId10" Type="http://schemas.openxmlformats.org/officeDocument/2006/relationships/slide" Target="slide17.xml"/><Relationship Id="rId4" Type="http://schemas.openxmlformats.org/officeDocument/2006/relationships/slide" Target="slide33.xml"/><Relationship Id="rId9" Type="http://schemas.openxmlformats.org/officeDocument/2006/relationships/slide" Target="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12.xml"/><Relationship Id="rId18" Type="http://schemas.openxmlformats.org/officeDocument/2006/relationships/image" Target="../media/image68.png"/><Relationship Id="rId3" Type="http://schemas.openxmlformats.org/officeDocument/2006/relationships/slide" Target="slide21.xml"/><Relationship Id="rId7" Type="http://schemas.openxmlformats.org/officeDocument/2006/relationships/slide" Target="slide25.xml"/><Relationship Id="rId12" Type="http://schemas.openxmlformats.org/officeDocument/2006/relationships/slide" Target="slide20.xml"/><Relationship Id="rId17" Type="http://schemas.openxmlformats.org/officeDocument/2006/relationships/image" Target="../media/image67.png"/><Relationship Id="rId2" Type="http://schemas.openxmlformats.org/officeDocument/2006/relationships/notesSlide" Target="../notesSlides/notesSlide12.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slide" Target="slide24.xml"/><Relationship Id="rId11" Type="http://schemas.openxmlformats.org/officeDocument/2006/relationships/slide" Target="slide27.xml"/><Relationship Id="rId5" Type="http://schemas.openxmlformats.org/officeDocument/2006/relationships/slide" Target="slide23.xml"/><Relationship Id="rId15" Type="http://schemas.openxmlformats.org/officeDocument/2006/relationships/image" Target="../media/image44.png"/><Relationship Id="rId10" Type="http://schemas.openxmlformats.org/officeDocument/2006/relationships/slide" Target="slide33.xml"/><Relationship Id="rId19" Type="http://schemas.openxmlformats.org/officeDocument/2006/relationships/image" Target="../media/image69.png"/><Relationship Id="rId4" Type="http://schemas.openxmlformats.org/officeDocument/2006/relationships/slide" Target="slide22.xml"/><Relationship Id="rId9" Type="http://schemas.openxmlformats.org/officeDocument/2006/relationships/slide" Target="slide41.xml"/><Relationship Id="rId1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6.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24.xml"/><Relationship Id="rId5" Type="http://schemas.openxmlformats.org/officeDocument/2006/relationships/slide" Target="slide27.xml"/><Relationship Id="rId10" Type="http://schemas.openxmlformats.org/officeDocument/2006/relationships/slide" Target="slide23.xml"/><Relationship Id="rId4" Type="http://schemas.openxmlformats.org/officeDocument/2006/relationships/slide" Target="slide33.xml"/><Relationship Id="rId9" Type="http://schemas.openxmlformats.org/officeDocument/2006/relationships/slide" Target="slide22.xml"/><Relationship Id="rId14"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6.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24.xml"/><Relationship Id="rId5" Type="http://schemas.openxmlformats.org/officeDocument/2006/relationships/slide" Target="slide27.xml"/><Relationship Id="rId10" Type="http://schemas.openxmlformats.org/officeDocument/2006/relationships/slide" Target="slide23.xml"/><Relationship Id="rId4" Type="http://schemas.openxmlformats.org/officeDocument/2006/relationships/slide" Target="slide33.xml"/><Relationship Id="rId9" Type="http://schemas.openxmlformats.org/officeDocument/2006/relationships/slide" Target="slide22.xml"/><Relationship Id="rId1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6.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24.xml"/><Relationship Id="rId5" Type="http://schemas.openxmlformats.org/officeDocument/2006/relationships/slide" Target="slide27.xml"/><Relationship Id="rId10" Type="http://schemas.openxmlformats.org/officeDocument/2006/relationships/slide" Target="slide23.xml"/><Relationship Id="rId4" Type="http://schemas.openxmlformats.org/officeDocument/2006/relationships/slide" Target="slide33.xml"/><Relationship Id="rId9" Type="http://schemas.openxmlformats.org/officeDocument/2006/relationships/slide" Target="slide22.xml"/><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6.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24.xml"/><Relationship Id="rId5" Type="http://schemas.openxmlformats.org/officeDocument/2006/relationships/slide" Target="slide27.xml"/><Relationship Id="rId15" Type="http://schemas.openxmlformats.org/officeDocument/2006/relationships/image" Target="../media/image73.png"/><Relationship Id="rId10" Type="http://schemas.openxmlformats.org/officeDocument/2006/relationships/slide" Target="slide23.xml"/><Relationship Id="rId4" Type="http://schemas.openxmlformats.org/officeDocument/2006/relationships/slide" Target="slide33.xml"/><Relationship Id="rId9" Type="http://schemas.openxmlformats.org/officeDocument/2006/relationships/slide" Target="slide22.xml"/><Relationship Id="rId14" Type="http://schemas.openxmlformats.org/officeDocument/2006/relationships/image" Target="../media/image72.png"/></Relationships>
</file>

<file path=ppt/slides/_rels/slide25.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6.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24.xml"/><Relationship Id="rId5" Type="http://schemas.openxmlformats.org/officeDocument/2006/relationships/slide" Target="slide27.xml"/><Relationship Id="rId10" Type="http://schemas.openxmlformats.org/officeDocument/2006/relationships/slide" Target="slide23.xml"/><Relationship Id="rId4" Type="http://schemas.openxmlformats.org/officeDocument/2006/relationships/slide" Target="slide33.xml"/><Relationship Id="rId9" Type="http://schemas.openxmlformats.org/officeDocument/2006/relationships/slide" Target="slide22.xml"/><Relationship Id="rId1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6.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25.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24.xml"/><Relationship Id="rId5" Type="http://schemas.openxmlformats.org/officeDocument/2006/relationships/slide" Target="slide27.xml"/><Relationship Id="rId10" Type="http://schemas.openxmlformats.org/officeDocument/2006/relationships/slide" Target="slide23.xml"/><Relationship Id="rId4" Type="http://schemas.openxmlformats.org/officeDocument/2006/relationships/slide" Target="slide33.xml"/><Relationship Id="rId9" Type="http://schemas.openxmlformats.org/officeDocument/2006/relationships/slide" Target="slide22.xml"/><Relationship Id="rId14"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5.png"/><Relationship Id="rId3" Type="http://schemas.openxmlformats.org/officeDocument/2006/relationships/slide" Target="slide28.xml"/><Relationship Id="rId7" Type="http://schemas.openxmlformats.org/officeDocument/2006/relationships/slide" Target="slide32.xml"/><Relationship Id="rId12" Type="http://schemas.openxmlformats.org/officeDocument/2006/relationships/slide" Target="slide12.xml"/><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slide" Target="slide31.xml"/><Relationship Id="rId11" Type="http://schemas.openxmlformats.org/officeDocument/2006/relationships/slide" Target="slide20.xml"/><Relationship Id="rId5" Type="http://schemas.openxmlformats.org/officeDocument/2006/relationships/slide" Target="slide30.xml"/><Relationship Id="rId15" Type="http://schemas.openxmlformats.org/officeDocument/2006/relationships/image" Target="../media/image77.png"/><Relationship Id="rId10" Type="http://schemas.openxmlformats.org/officeDocument/2006/relationships/slide" Target="slide27.xml"/><Relationship Id="rId4" Type="http://schemas.openxmlformats.org/officeDocument/2006/relationships/slide" Target="slide29.xml"/><Relationship Id="rId9" Type="http://schemas.openxmlformats.org/officeDocument/2006/relationships/slide" Target="slide33.xml"/><Relationship Id="rId14" Type="http://schemas.openxmlformats.org/officeDocument/2006/relationships/image" Target="../media/image76.png"/></Relationships>
</file>

<file path=ppt/slides/_rels/slide28.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80.png"/><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1.xml"/><Relationship Id="rId5" Type="http://schemas.openxmlformats.org/officeDocument/2006/relationships/slide" Target="slide27.xml"/><Relationship Id="rId10" Type="http://schemas.openxmlformats.org/officeDocument/2006/relationships/slide" Target="slide30.xml"/><Relationship Id="rId4" Type="http://schemas.openxmlformats.org/officeDocument/2006/relationships/slide" Target="slide33.xml"/><Relationship Id="rId9" Type="http://schemas.openxmlformats.org/officeDocument/2006/relationships/slide" Target="slide29.xml"/></Relationships>
</file>

<file path=ppt/slides/_rels/slide29.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81.png"/><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1.xml"/><Relationship Id="rId5" Type="http://schemas.openxmlformats.org/officeDocument/2006/relationships/slide" Target="slide27.xml"/><Relationship Id="rId10" Type="http://schemas.openxmlformats.org/officeDocument/2006/relationships/slide" Target="slide30.xml"/><Relationship Id="rId4" Type="http://schemas.openxmlformats.org/officeDocument/2006/relationships/slide" Target="slide33.xml"/><Relationship Id="rId9" Type="http://schemas.openxmlformats.org/officeDocument/2006/relationships/slide" Target="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82.png"/><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1.xml"/><Relationship Id="rId5" Type="http://schemas.openxmlformats.org/officeDocument/2006/relationships/slide" Target="slide27.xml"/><Relationship Id="rId10" Type="http://schemas.openxmlformats.org/officeDocument/2006/relationships/slide" Target="slide30.xml"/><Relationship Id="rId4" Type="http://schemas.openxmlformats.org/officeDocument/2006/relationships/slide" Target="slide33.xml"/><Relationship Id="rId9" Type="http://schemas.openxmlformats.org/officeDocument/2006/relationships/slide" Target="slide29.xml"/></Relationships>
</file>

<file path=ppt/slides/_rels/slide3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83.png"/><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1.xml"/><Relationship Id="rId5" Type="http://schemas.openxmlformats.org/officeDocument/2006/relationships/slide" Target="slide27.xml"/><Relationship Id="rId10" Type="http://schemas.openxmlformats.org/officeDocument/2006/relationships/slide" Target="slide30.xml"/><Relationship Id="rId4" Type="http://schemas.openxmlformats.org/officeDocument/2006/relationships/slide" Target="slide33.xml"/><Relationship Id="rId9" Type="http://schemas.openxmlformats.org/officeDocument/2006/relationships/slide" Target="slide29.xml"/></Relationships>
</file>

<file path=ppt/slides/_rels/slide3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84.png"/><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1.xml"/><Relationship Id="rId5" Type="http://schemas.openxmlformats.org/officeDocument/2006/relationships/slide" Target="slide27.xml"/><Relationship Id="rId10" Type="http://schemas.openxmlformats.org/officeDocument/2006/relationships/slide" Target="slide30.xml"/><Relationship Id="rId4" Type="http://schemas.openxmlformats.org/officeDocument/2006/relationships/slide" Target="slide33.xml"/><Relationship Id="rId9" Type="http://schemas.openxmlformats.org/officeDocument/2006/relationships/slide" Target="slide29.xml"/></Relationships>
</file>

<file path=ppt/slides/_rels/slide33.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2.xml"/><Relationship Id="rId18" Type="http://schemas.openxmlformats.org/officeDocument/2006/relationships/image" Target="../media/image89.png"/><Relationship Id="rId3" Type="http://schemas.openxmlformats.org/officeDocument/2006/relationships/slide" Target="slide34.xml"/><Relationship Id="rId7" Type="http://schemas.openxmlformats.org/officeDocument/2006/relationships/slide" Target="slide38.xml"/><Relationship Id="rId12" Type="http://schemas.openxmlformats.org/officeDocument/2006/relationships/slide" Target="slide20.xml"/><Relationship Id="rId17" Type="http://schemas.openxmlformats.org/officeDocument/2006/relationships/image" Target="../media/image88.png"/><Relationship Id="rId2" Type="http://schemas.openxmlformats.org/officeDocument/2006/relationships/notesSlide" Target="../notesSlides/notesSlide25.xml"/><Relationship Id="rId16"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slide" Target="slide37.xml"/><Relationship Id="rId11" Type="http://schemas.openxmlformats.org/officeDocument/2006/relationships/slide" Target="slide27.xml"/><Relationship Id="rId5" Type="http://schemas.openxmlformats.org/officeDocument/2006/relationships/slide" Target="slide36.xml"/><Relationship Id="rId15" Type="http://schemas.openxmlformats.org/officeDocument/2006/relationships/image" Target="../media/image86.png"/><Relationship Id="rId10" Type="http://schemas.openxmlformats.org/officeDocument/2006/relationships/slide" Target="slide33.xml"/><Relationship Id="rId19" Type="http://schemas.openxmlformats.org/officeDocument/2006/relationships/image" Target="../media/image90.png"/><Relationship Id="rId4" Type="http://schemas.openxmlformats.org/officeDocument/2006/relationships/slide" Target="slide35.xml"/><Relationship Id="rId9" Type="http://schemas.openxmlformats.org/officeDocument/2006/relationships/slide" Target="slide41.xml"/><Relationship Id="rId1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39.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8.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7.xml"/><Relationship Id="rId5" Type="http://schemas.openxmlformats.org/officeDocument/2006/relationships/slide" Target="slide27.xml"/><Relationship Id="rId10" Type="http://schemas.openxmlformats.org/officeDocument/2006/relationships/slide" Target="slide36.xml"/><Relationship Id="rId4" Type="http://schemas.openxmlformats.org/officeDocument/2006/relationships/slide" Target="slide33.xml"/><Relationship Id="rId9" Type="http://schemas.openxmlformats.org/officeDocument/2006/relationships/slide" Target="slide35.xml"/><Relationship Id="rId14" Type="http://schemas.openxmlformats.org/officeDocument/2006/relationships/image" Target="../media/image91.png"/></Relationships>
</file>

<file path=ppt/slides/_rels/slide35.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39.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8.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7.xml"/><Relationship Id="rId5" Type="http://schemas.openxmlformats.org/officeDocument/2006/relationships/slide" Target="slide27.xml"/><Relationship Id="rId10" Type="http://schemas.openxmlformats.org/officeDocument/2006/relationships/slide" Target="slide36.xml"/><Relationship Id="rId4" Type="http://schemas.openxmlformats.org/officeDocument/2006/relationships/slide" Target="slide33.xml"/><Relationship Id="rId9" Type="http://schemas.openxmlformats.org/officeDocument/2006/relationships/slide" Target="slide35.xml"/><Relationship Id="rId14"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39.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8.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7.xml"/><Relationship Id="rId5" Type="http://schemas.openxmlformats.org/officeDocument/2006/relationships/slide" Target="slide27.xml"/><Relationship Id="rId10" Type="http://schemas.openxmlformats.org/officeDocument/2006/relationships/slide" Target="slide36.xml"/><Relationship Id="rId4" Type="http://schemas.openxmlformats.org/officeDocument/2006/relationships/slide" Target="slide33.xml"/><Relationship Id="rId9" Type="http://schemas.openxmlformats.org/officeDocument/2006/relationships/slide" Target="slide35.xml"/><Relationship Id="rId1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39.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8.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7.xml"/><Relationship Id="rId5" Type="http://schemas.openxmlformats.org/officeDocument/2006/relationships/slide" Target="slide27.xml"/><Relationship Id="rId10" Type="http://schemas.openxmlformats.org/officeDocument/2006/relationships/slide" Target="slide36.xml"/><Relationship Id="rId4" Type="http://schemas.openxmlformats.org/officeDocument/2006/relationships/slide" Target="slide33.xml"/><Relationship Id="rId9" Type="http://schemas.openxmlformats.org/officeDocument/2006/relationships/slide" Target="slide35.xml"/><Relationship Id="rId14" Type="http://schemas.openxmlformats.org/officeDocument/2006/relationships/image" Target="../media/image94.png"/></Relationships>
</file>

<file path=ppt/slides/_rels/slide3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39.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8.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7.xml"/><Relationship Id="rId5" Type="http://schemas.openxmlformats.org/officeDocument/2006/relationships/slide" Target="slide27.xml"/><Relationship Id="rId10" Type="http://schemas.openxmlformats.org/officeDocument/2006/relationships/slide" Target="slide36.xml"/><Relationship Id="rId4" Type="http://schemas.openxmlformats.org/officeDocument/2006/relationships/slide" Target="slide33.xml"/><Relationship Id="rId9" Type="http://schemas.openxmlformats.org/officeDocument/2006/relationships/slide" Target="slide35.xml"/><Relationship Id="rId14" Type="http://schemas.openxmlformats.org/officeDocument/2006/relationships/image" Target="../media/image95.png"/></Relationships>
</file>

<file path=ppt/slides/_rels/slide39.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39.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8.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7.xml"/><Relationship Id="rId5" Type="http://schemas.openxmlformats.org/officeDocument/2006/relationships/slide" Target="slide27.xml"/><Relationship Id="rId10" Type="http://schemas.openxmlformats.org/officeDocument/2006/relationships/slide" Target="slide36.xml"/><Relationship Id="rId4" Type="http://schemas.openxmlformats.org/officeDocument/2006/relationships/slide" Target="slide33.xml"/><Relationship Id="rId9" Type="http://schemas.openxmlformats.org/officeDocument/2006/relationships/slide" Target="slide35.xml"/><Relationship Id="rId14" Type="http://schemas.openxmlformats.org/officeDocument/2006/relationships/image" Target="../media/image9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39.xml"/><Relationship Id="rId3" Type="http://schemas.openxmlformats.org/officeDocument/2006/relationships/slide" Target="slide41.xml"/><Relationship Id="rId7" Type="http://schemas.openxmlformats.org/officeDocument/2006/relationships/slide" Target="slide12.xml"/><Relationship Id="rId12" Type="http://schemas.openxmlformats.org/officeDocument/2006/relationships/slide" Target="slide38.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slide" Target="slide37.xml"/><Relationship Id="rId5" Type="http://schemas.openxmlformats.org/officeDocument/2006/relationships/slide" Target="slide27.xml"/><Relationship Id="rId10" Type="http://schemas.openxmlformats.org/officeDocument/2006/relationships/slide" Target="slide36.xml"/><Relationship Id="rId4" Type="http://schemas.openxmlformats.org/officeDocument/2006/relationships/slide" Target="slide33.xml"/><Relationship Id="rId9" Type="http://schemas.openxmlformats.org/officeDocument/2006/relationships/slide" Target="slide35.xml"/><Relationship Id="rId1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2.xml"/><Relationship Id="rId3" Type="http://schemas.openxmlformats.org/officeDocument/2006/relationships/slide" Target="slide43.xml"/><Relationship Id="rId7" Type="http://schemas.openxmlformats.org/officeDocument/2006/relationships/slide" Target="slide47.xml"/><Relationship Id="rId12" Type="http://schemas.openxmlformats.org/officeDocument/2006/relationships/slide" Target="slide20.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slide" Target="slide46.xml"/><Relationship Id="rId11" Type="http://schemas.openxmlformats.org/officeDocument/2006/relationships/slide" Target="slide27.xml"/><Relationship Id="rId5" Type="http://schemas.openxmlformats.org/officeDocument/2006/relationships/slide" Target="slide45.xml"/><Relationship Id="rId10" Type="http://schemas.openxmlformats.org/officeDocument/2006/relationships/slide" Target="slide33.xml"/><Relationship Id="rId4" Type="http://schemas.openxmlformats.org/officeDocument/2006/relationships/slide" Target="slide44.xml"/><Relationship Id="rId9" Type="http://schemas.openxmlformats.org/officeDocument/2006/relationships/slide" Target="slide41.xml"/><Relationship Id="rId14"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2.xml"/><Relationship Id="rId18" Type="http://schemas.openxmlformats.org/officeDocument/2006/relationships/image" Target="../media/image102.png"/><Relationship Id="rId3" Type="http://schemas.openxmlformats.org/officeDocument/2006/relationships/slide" Target="slide43.xml"/><Relationship Id="rId21" Type="http://schemas.openxmlformats.org/officeDocument/2006/relationships/image" Target="../media/image105.png"/><Relationship Id="rId7" Type="http://schemas.openxmlformats.org/officeDocument/2006/relationships/slide" Target="slide47.xml"/><Relationship Id="rId12" Type="http://schemas.openxmlformats.org/officeDocument/2006/relationships/slide" Target="slide20.xml"/><Relationship Id="rId17" Type="http://schemas.openxmlformats.org/officeDocument/2006/relationships/image" Target="../media/image101.png"/><Relationship Id="rId2" Type="http://schemas.openxmlformats.org/officeDocument/2006/relationships/notesSlide" Target="../notesSlides/notesSlide34.xml"/><Relationship Id="rId16" Type="http://schemas.openxmlformats.org/officeDocument/2006/relationships/image" Target="../media/image37.png"/><Relationship Id="rId20" Type="http://schemas.openxmlformats.org/officeDocument/2006/relationships/image" Target="../media/image104.png"/><Relationship Id="rId1" Type="http://schemas.openxmlformats.org/officeDocument/2006/relationships/slideLayout" Target="../slideLayouts/slideLayout4.xml"/><Relationship Id="rId6" Type="http://schemas.openxmlformats.org/officeDocument/2006/relationships/slide" Target="slide46.xml"/><Relationship Id="rId11" Type="http://schemas.openxmlformats.org/officeDocument/2006/relationships/slide" Target="slide27.xml"/><Relationship Id="rId5" Type="http://schemas.openxmlformats.org/officeDocument/2006/relationships/slide" Target="slide45.xml"/><Relationship Id="rId15" Type="http://schemas.openxmlformats.org/officeDocument/2006/relationships/image" Target="../media/image100.png"/><Relationship Id="rId10" Type="http://schemas.openxmlformats.org/officeDocument/2006/relationships/slide" Target="slide33.xml"/><Relationship Id="rId19" Type="http://schemas.openxmlformats.org/officeDocument/2006/relationships/image" Target="../media/image103.png"/><Relationship Id="rId4" Type="http://schemas.openxmlformats.org/officeDocument/2006/relationships/slide" Target="slide44.xml"/><Relationship Id="rId9" Type="http://schemas.openxmlformats.org/officeDocument/2006/relationships/slide" Target="slide41.xml"/><Relationship Id="rId1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2.xml"/><Relationship Id="rId3" Type="http://schemas.openxmlformats.org/officeDocument/2006/relationships/slide" Target="slide43.xml"/><Relationship Id="rId7" Type="http://schemas.openxmlformats.org/officeDocument/2006/relationships/slide" Target="slide47.xml"/><Relationship Id="rId12" Type="http://schemas.openxmlformats.org/officeDocument/2006/relationships/slide" Target="slide20.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slide" Target="slide46.xml"/><Relationship Id="rId11" Type="http://schemas.openxmlformats.org/officeDocument/2006/relationships/slide" Target="slide27.xml"/><Relationship Id="rId5" Type="http://schemas.openxmlformats.org/officeDocument/2006/relationships/slide" Target="slide45.xml"/><Relationship Id="rId10" Type="http://schemas.openxmlformats.org/officeDocument/2006/relationships/slide" Target="slide33.xml"/><Relationship Id="rId4" Type="http://schemas.openxmlformats.org/officeDocument/2006/relationships/slide" Target="slide44.xml"/><Relationship Id="rId9" Type="http://schemas.openxmlformats.org/officeDocument/2006/relationships/slide" Target="slide41.xml"/></Relationships>
</file>

<file path=ppt/slides/_rels/slide44.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2.xml"/><Relationship Id="rId3" Type="http://schemas.openxmlformats.org/officeDocument/2006/relationships/slide" Target="slide43.xml"/><Relationship Id="rId7" Type="http://schemas.openxmlformats.org/officeDocument/2006/relationships/slide" Target="slide47.xml"/><Relationship Id="rId12" Type="http://schemas.openxmlformats.org/officeDocument/2006/relationships/slide" Target="slide20.xml"/><Relationship Id="rId2" Type="http://schemas.openxmlformats.org/officeDocument/2006/relationships/notesSlide" Target="../notesSlides/notesSlide36.xml"/><Relationship Id="rId16"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slide" Target="slide46.xml"/><Relationship Id="rId11" Type="http://schemas.openxmlformats.org/officeDocument/2006/relationships/slide" Target="slide27.xml"/><Relationship Id="rId5" Type="http://schemas.openxmlformats.org/officeDocument/2006/relationships/slide" Target="slide45.xml"/><Relationship Id="rId15" Type="http://schemas.openxmlformats.org/officeDocument/2006/relationships/image" Target="../media/image107.png"/><Relationship Id="rId10" Type="http://schemas.openxmlformats.org/officeDocument/2006/relationships/slide" Target="slide33.xml"/><Relationship Id="rId4" Type="http://schemas.openxmlformats.org/officeDocument/2006/relationships/slide" Target="slide44.xml"/><Relationship Id="rId9" Type="http://schemas.openxmlformats.org/officeDocument/2006/relationships/slide" Target="slide41.xml"/><Relationship Id="rId14" Type="http://schemas.openxmlformats.org/officeDocument/2006/relationships/image" Target="../media/image106.png"/></Relationships>
</file>

<file path=ppt/slides/_rels/slide45.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2.xml"/><Relationship Id="rId3" Type="http://schemas.openxmlformats.org/officeDocument/2006/relationships/slide" Target="slide43.xml"/><Relationship Id="rId7" Type="http://schemas.openxmlformats.org/officeDocument/2006/relationships/slide" Target="slide47.xml"/><Relationship Id="rId12" Type="http://schemas.openxmlformats.org/officeDocument/2006/relationships/slide" Target="slide20.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slide" Target="slide46.xml"/><Relationship Id="rId11" Type="http://schemas.openxmlformats.org/officeDocument/2006/relationships/slide" Target="slide27.xml"/><Relationship Id="rId5" Type="http://schemas.openxmlformats.org/officeDocument/2006/relationships/slide" Target="slide45.xml"/><Relationship Id="rId10" Type="http://schemas.openxmlformats.org/officeDocument/2006/relationships/slide" Target="slide33.xml"/><Relationship Id="rId4" Type="http://schemas.openxmlformats.org/officeDocument/2006/relationships/slide" Target="slide44.xml"/><Relationship Id="rId9" Type="http://schemas.openxmlformats.org/officeDocument/2006/relationships/slide" Target="slide41.xml"/></Relationships>
</file>

<file path=ppt/slides/_rels/slide46.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2.xml"/><Relationship Id="rId3" Type="http://schemas.openxmlformats.org/officeDocument/2006/relationships/slide" Target="slide43.xml"/><Relationship Id="rId7" Type="http://schemas.openxmlformats.org/officeDocument/2006/relationships/slide" Target="slide47.xml"/><Relationship Id="rId12" Type="http://schemas.openxmlformats.org/officeDocument/2006/relationships/slide" Target="slide20.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slide" Target="slide46.xml"/><Relationship Id="rId11" Type="http://schemas.openxmlformats.org/officeDocument/2006/relationships/slide" Target="slide27.xml"/><Relationship Id="rId5" Type="http://schemas.openxmlformats.org/officeDocument/2006/relationships/slide" Target="slide45.xml"/><Relationship Id="rId10" Type="http://schemas.openxmlformats.org/officeDocument/2006/relationships/slide" Target="slide33.xml"/><Relationship Id="rId4" Type="http://schemas.openxmlformats.org/officeDocument/2006/relationships/slide" Target="slide44.xml"/><Relationship Id="rId9" Type="http://schemas.openxmlformats.org/officeDocument/2006/relationships/slide" Target="slide41.xml"/></Relationships>
</file>

<file path=ppt/slides/_rels/slide47.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2.xml"/><Relationship Id="rId3" Type="http://schemas.openxmlformats.org/officeDocument/2006/relationships/slide" Target="slide43.xml"/><Relationship Id="rId7" Type="http://schemas.openxmlformats.org/officeDocument/2006/relationships/slide" Target="slide47.xml"/><Relationship Id="rId12" Type="http://schemas.openxmlformats.org/officeDocument/2006/relationships/slide" Target="slide20.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slide" Target="slide46.xml"/><Relationship Id="rId11" Type="http://schemas.openxmlformats.org/officeDocument/2006/relationships/slide" Target="slide27.xml"/><Relationship Id="rId5" Type="http://schemas.openxmlformats.org/officeDocument/2006/relationships/slide" Target="slide45.xml"/><Relationship Id="rId10" Type="http://schemas.openxmlformats.org/officeDocument/2006/relationships/slide" Target="slide33.xml"/><Relationship Id="rId4" Type="http://schemas.openxmlformats.org/officeDocument/2006/relationships/slide" Target="slide44.xml"/><Relationship Id="rId9" Type="http://schemas.openxmlformats.org/officeDocument/2006/relationships/slide" Target="slide41.xml"/><Relationship Id="rId14" Type="http://schemas.openxmlformats.org/officeDocument/2006/relationships/image" Target="../media/image109.png"/></Relationships>
</file>

<file path=ppt/slides/_rels/slide48.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12.xml"/><Relationship Id="rId3" Type="http://schemas.openxmlformats.org/officeDocument/2006/relationships/slide" Target="slide43.xml"/><Relationship Id="rId7" Type="http://schemas.openxmlformats.org/officeDocument/2006/relationships/slide" Target="slide47.xml"/><Relationship Id="rId12" Type="http://schemas.openxmlformats.org/officeDocument/2006/relationships/slide" Target="slide20.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slide" Target="slide46.xml"/><Relationship Id="rId11" Type="http://schemas.openxmlformats.org/officeDocument/2006/relationships/slide" Target="slide27.xml"/><Relationship Id="rId5" Type="http://schemas.openxmlformats.org/officeDocument/2006/relationships/slide" Target="slide45.xml"/><Relationship Id="rId10" Type="http://schemas.openxmlformats.org/officeDocument/2006/relationships/slide" Target="slide33.xml"/><Relationship Id="rId4" Type="http://schemas.openxmlformats.org/officeDocument/2006/relationships/slide" Target="slide44.xml"/><Relationship Id="rId9" Type="http://schemas.openxmlformats.org/officeDocument/2006/relationships/slide" Target="slide41.xml"/><Relationship Id="rId14" Type="http://schemas.openxmlformats.org/officeDocument/2006/relationships/image" Target="../media/image110.png"/></Relationships>
</file>

<file path=ppt/slides/_rels/slide49.xml.rels><?xml version="1.0" encoding="UTF-8" standalone="yes"?>
<Relationships xmlns="http://schemas.openxmlformats.org/package/2006/relationships"><Relationship Id="rId2" Type="http://schemas.openxmlformats.org/officeDocument/2006/relationships/hyperlink" Target="http://code.msdn.microsoft.com/RiaService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timheuer.com/blog/archive/2009/09/29/seattle-firestarter-videos-available-online.aspx" TargetMode="External"/><Relationship Id="rId2" Type="http://schemas.openxmlformats.org/officeDocument/2006/relationships/hyperlink" Target="http://community.irritatedvowel.com/blogs/pete_browns_blog/archive/2009/04/30/Silverlight-3-Links-from-the-Reston-DevDinner.aspx"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bit.ly/YF7LP" TargetMode="External"/><Relationship Id="rId2" Type="http://schemas.openxmlformats.org/officeDocument/2006/relationships/hyperlink" Target="http://bit.ly/19YFcN"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ilverlight.net/getstarted/"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81063" y="4022824"/>
            <a:ext cx="7690116" cy="997196"/>
          </a:xfrm>
        </p:spPr>
        <p:txBody>
          <a:bodyPr/>
          <a:lstStyle/>
          <a:p>
            <a:r>
              <a:rPr lang="en-US" sz="1800" dirty="0" smtClean="0"/>
              <a:t>Jon Galloway</a:t>
            </a:r>
          </a:p>
          <a:p>
            <a:r>
              <a:rPr lang="en-US" sz="1800" dirty="0" smtClean="0"/>
              <a:t>Vertigo Software</a:t>
            </a:r>
          </a:p>
          <a:p>
            <a:endParaRPr lang="en-US" sz="1800" dirty="0" smtClean="0"/>
          </a:p>
          <a:p>
            <a:r>
              <a:rPr lang="en-US" sz="1800" dirty="0" smtClean="0"/>
              <a:t>ASP.NET MVP, Silverlight Insider</a:t>
            </a:r>
          </a:p>
        </p:txBody>
      </p:sp>
      <p:sp>
        <p:nvSpPr>
          <p:cNvPr id="5" name="Title 4"/>
          <p:cNvSpPr>
            <a:spLocks noGrp="1"/>
          </p:cNvSpPr>
          <p:nvPr>
            <p:ph type="ctrTitle"/>
          </p:nvPr>
        </p:nvSpPr>
        <p:spPr>
          <a:xfrm>
            <a:off x="539749" y="2334399"/>
            <a:ext cx="8031428" cy="886397"/>
          </a:xfrm>
        </p:spPr>
        <p:txBody>
          <a:bodyPr/>
          <a:lstStyle/>
          <a:p>
            <a:r>
              <a:rPr sz="4400" dirty="0" smtClean="0">
                <a:latin typeface="Segoe Semibold" pitchFamily="34" charset="0"/>
              </a:rPr>
              <a:t>Silverlight Introduction</a:t>
            </a:r>
            <a:r>
              <a:rPr sz="4400" dirty="0" smtClean="0"/>
              <a:t/>
            </a:r>
            <a:br>
              <a:rPr sz="4400" dirty="0" smtClean="0"/>
            </a:br>
            <a:endParaRPr lang="en-US" sz="2000" dirty="0">
              <a:solidFill>
                <a:srgbClr val="FF0000"/>
              </a:solidFill>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749" y="2913259"/>
            <a:ext cx="8031428" cy="1024896"/>
          </a:xfrm>
        </p:spPr>
        <p:txBody>
          <a:bodyPr/>
          <a:lstStyle/>
          <a:p>
            <a:r>
              <a:rPr dirty="0" smtClean="0">
                <a:solidFill>
                  <a:srgbClr val="303742"/>
                </a:solidFill>
              </a:rPr>
              <a:t>Silverlight </a:t>
            </a:r>
            <a:r>
              <a:rPr lang="en-GB" dirty="0" smtClean="0">
                <a:solidFill>
                  <a:srgbClr val="303742"/>
                </a:solidFill>
              </a:rPr>
              <a:t>3</a:t>
            </a:r>
            <a:br>
              <a:rPr lang="en-GB" dirty="0" smtClean="0">
                <a:solidFill>
                  <a:srgbClr val="303742"/>
                </a:solidFill>
              </a:rPr>
            </a:br>
            <a:r>
              <a:rPr lang="en-GB" dirty="0" smtClean="0">
                <a:solidFill>
                  <a:srgbClr val="303742"/>
                </a:solidFill>
              </a:rPr>
              <a:t>Parade of Awesomeness</a:t>
            </a:r>
            <a:endParaRPr lang="en-US" dirty="0">
              <a:solidFill>
                <a:srgbClr val="303742"/>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ound Diagonal Corner Rectangle 30"/>
          <p:cNvSpPr/>
          <p:nvPr/>
        </p:nvSpPr>
        <p:spPr bwMode="auto">
          <a:xfrm flipH="1">
            <a:off x="381000" y="1447800"/>
            <a:ext cx="8458200" cy="99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ctr"/>
          <a:lstStyle/>
          <a:p>
            <a:pPr defTabSz="844550">
              <a:lnSpc>
                <a:spcPct val="90000"/>
              </a:lnSpc>
              <a:spcBef>
                <a:spcPct val="0"/>
              </a:spcBef>
              <a:spcAft>
                <a:spcPct val="35000"/>
              </a:spcAft>
            </a:pPr>
            <a:r>
              <a:rPr lang="en-GB" sz="2000" b="1" dirty="0" smtClean="0">
                <a:latin typeface="Segoe Semibold" pitchFamily="34" charset="0"/>
              </a:rPr>
              <a:t>Support for Higher</a:t>
            </a:r>
            <a:br>
              <a:rPr lang="en-GB" sz="2000" b="1" dirty="0" smtClean="0">
                <a:latin typeface="Segoe Semibold" pitchFamily="34" charset="0"/>
              </a:rPr>
            </a:br>
            <a:r>
              <a:rPr lang="en-GB" sz="2000" b="1" dirty="0" smtClean="0">
                <a:latin typeface="Segoe Semibold" pitchFamily="34" charset="0"/>
              </a:rPr>
              <a:t>Quality Video &amp; Audio</a:t>
            </a:r>
          </a:p>
        </p:txBody>
      </p:sp>
      <p:sp>
        <p:nvSpPr>
          <p:cNvPr id="34" name="Round Diagonal Corner Rectangle 33"/>
          <p:cNvSpPr/>
          <p:nvPr/>
        </p:nvSpPr>
        <p:spPr bwMode="auto">
          <a:xfrm flipH="1">
            <a:off x="381000" y="4648200"/>
            <a:ext cx="8458200" cy="99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ctr"/>
          <a:lstStyle/>
          <a:p>
            <a:pPr defTabSz="844550">
              <a:lnSpc>
                <a:spcPct val="90000"/>
              </a:lnSpc>
              <a:spcBef>
                <a:spcPct val="0"/>
              </a:spcBef>
              <a:spcAft>
                <a:spcPct val="35000"/>
              </a:spcAft>
            </a:pPr>
            <a:r>
              <a:rPr lang="en-GB" sz="2000" b="1" dirty="0" smtClean="0">
                <a:latin typeface="Segoe Semibold" pitchFamily="34" charset="0"/>
              </a:rPr>
              <a:t>Out of Browser</a:t>
            </a:r>
            <a:br>
              <a:rPr lang="en-GB" sz="2000" b="1" dirty="0" smtClean="0">
                <a:latin typeface="Segoe Semibold" pitchFamily="34" charset="0"/>
              </a:rPr>
            </a:br>
            <a:r>
              <a:rPr lang="en-GB" sz="2000" b="1" dirty="0" smtClean="0">
                <a:latin typeface="Segoe Semibold" pitchFamily="34" charset="0"/>
              </a:rPr>
              <a:t>Capabilities</a:t>
            </a:r>
          </a:p>
        </p:txBody>
      </p:sp>
      <p:sp>
        <p:nvSpPr>
          <p:cNvPr id="35" name="Round Diagonal Corner Rectangle 34"/>
          <p:cNvSpPr/>
          <p:nvPr/>
        </p:nvSpPr>
        <p:spPr bwMode="auto">
          <a:xfrm flipH="1">
            <a:off x="381000" y="5715000"/>
            <a:ext cx="8458200" cy="99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ctr"/>
          <a:lstStyle/>
          <a:p>
            <a:pPr defTabSz="844550">
              <a:lnSpc>
                <a:spcPct val="90000"/>
              </a:lnSpc>
              <a:spcBef>
                <a:spcPct val="0"/>
              </a:spcBef>
              <a:spcAft>
                <a:spcPct val="35000"/>
              </a:spcAft>
            </a:pPr>
            <a:r>
              <a:rPr lang="en-GB" sz="2000" b="1" dirty="0" smtClean="0">
                <a:latin typeface="Segoe Semibold" pitchFamily="34" charset="0"/>
              </a:rPr>
              <a:t>Design Tooling</a:t>
            </a:r>
          </a:p>
        </p:txBody>
      </p:sp>
      <p:sp>
        <p:nvSpPr>
          <p:cNvPr id="2" name="Title 1"/>
          <p:cNvSpPr>
            <a:spLocks noGrp="1"/>
          </p:cNvSpPr>
          <p:nvPr>
            <p:ph type="title"/>
          </p:nvPr>
        </p:nvSpPr>
        <p:spPr/>
        <p:txBody>
          <a:bodyPr/>
          <a:lstStyle/>
          <a:p>
            <a:r>
              <a:rPr lang="en-GB" dirty="0" err="1" smtClean="0">
                <a:latin typeface="Segoe Semibold" pitchFamily="34" charset="0"/>
              </a:rPr>
              <a:t>Silverlight</a:t>
            </a:r>
            <a:r>
              <a:rPr lang="en-GB" dirty="0" smtClean="0">
                <a:latin typeface="Segoe Semibold" pitchFamily="34" charset="0"/>
              </a:rPr>
              <a:t> 3</a:t>
            </a:r>
            <a:r>
              <a:rPr lang="en-GB" dirty="0" smtClean="0"/>
              <a:t> Themes</a:t>
            </a:r>
            <a:endParaRPr lang="en-GB" dirty="0"/>
          </a:p>
        </p:txBody>
      </p:sp>
      <p:grpSp>
        <p:nvGrpSpPr>
          <p:cNvPr id="65" name="Group 64"/>
          <p:cNvGrpSpPr/>
          <p:nvPr/>
        </p:nvGrpSpPr>
        <p:grpSpPr>
          <a:xfrm>
            <a:off x="3962400" y="1295400"/>
            <a:ext cx="4724400" cy="1085117"/>
            <a:chOff x="3962400" y="1295400"/>
            <a:chExt cx="4724400" cy="1085117"/>
          </a:xfrm>
        </p:grpSpPr>
        <p:pic>
          <p:nvPicPr>
            <p:cNvPr id="26" name="Picture 2" descr="C:\Users\judy.shi\Desktop\MEDIA3.png"/>
            <p:cNvPicPr>
              <a:picLocks noChangeAspect="1" noChangeArrowheads="1"/>
            </p:cNvPicPr>
            <p:nvPr/>
          </p:nvPicPr>
          <p:blipFill>
            <a:blip r:embed="rId3" cstate="print"/>
            <a:srcRect/>
            <a:stretch>
              <a:fillRect/>
            </a:stretch>
          </p:blipFill>
          <p:spPr bwMode="auto">
            <a:xfrm>
              <a:off x="5486400" y="1295400"/>
              <a:ext cx="1438741" cy="914400"/>
            </a:xfrm>
            <a:prstGeom prst="rect">
              <a:avLst/>
            </a:prstGeom>
            <a:noFill/>
          </p:spPr>
        </p:pic>
        <p:pic>
          <p:nvPicPr>
            <p:cNvPr id="27" name="Picture 2" descr="C:\Users\judy.shi\Desktop\Forest\NX\ICONS\V2\MEDIA5.png"/>
            <p:cNvPicPr>
              <a:picLocks noChangeAspect="1" noChangeArrowheads="1"/>
            </p:cNvPicPr>
            <p:nvPr/>
          </p:nvPicPr>
          <p:blipFill>
            <a:blip r:embed="rId4" cstate="print"/>
            <a:srcRect/>
            <a:stretch>
              <a:fillRect/>
            </a:stretch>
          </p:blipFill>
          <p:spPr bwMode="auto">
            <a:xfrm>
              <a:off x="7487849" y="1371600"/>
              <a:ext cx="1198951" cy="762000"/>
            </a:xfrm>
            <a:prstGeom prst="rect">
              <a:avLst/>
            </a:prstGeom>
            <a:noFill/>
          </p:spPr>
        </p:pic>
        <p:pic>
          <p:nvPicPr>
            <p:cNvPr id="28" name="Picture 2" descr="C:\Users\forestk\Desktop\Media 1.png"/>
            <p:cNvPicPr>
              <a:picLocks noChangeAspect="1" noChangeArrowheads="1"/>
            </p:cNvPicPr>
            <p:nvPr/>
          </p:nvPicPr>
          <p:blipFill>
            <a:blip r:embed="rId5" cstate="print"/>
            <a:srcRect/>
            <a:stretch>
              <a:fillRect/>
            </a:stretch>
          </p:blipFill>
          <p:spPr bwMode="auto">
            <a:xfrm>
              <a:off x="3962400" y="1524000"/>
              <a:ext cx="1371600" cy="340749"/>
            </a:xfrm>
            <a:prstGeom prst="rect">
              <a:avLst/>
            </a:prstGeom>
            <a:noFill/>
          </p:spPr>
        </p:pic>
        <p:pic>
          <p:nvPicPr>
            <p:cNvPr id="29" name="Picture 2" descr="C:\Users\judy.shi\Desktop\1-5\Media 2.png"/>
            <p:cNvPicPr>
              <a:picLocks noChangeAspect="1" noChangeArrowheads="1"/>
            </p:cNvPicPr>
            <p:nvPr/>
          </p:nvPicPr>
          <p:blipFill>
            <a:blip r:embed="rId6" cstate="print"/>
            <a:srcRect/>
            <a:stretch>
              <a:fillRect/>
            </a:stretch>
          </p:blipFill>
          <p:spPr bwMode="auto">
            <a:xfrm>
              <a:off x="4953000" y="1905000"/>
              <a:ext cx="914400" cy="457856"/>
            </a:xfrm>
            <a:prstGeom prst="rect">
              <a:avLst/>
            </a:prstGeom>
            <a:noFill/>
          </p:spPr>
        </p:pic>
        <p:pic>
          <p:nvPicPr>
            <p:cNvPr id="30" name="Picture 2" descr="C:\Users\judy.shi\Desktop\1-5\Media 4.png"/>
            <p:cNvPicPr>
              <a:picLocks noChangeAspect="1" noChangeArrowheads="1"/>
            </p:cNvPicPr>
            <p:nvPr/>
          </p:nvPicPr>
          <p:blipFill>
            <a:blip r:embed="rId7" cstate="print"/>
            <a:srcRect/>
            <a:stretch>
              <a:fillRect/>
            </a:stretch>
          </p:blipFill>
          <p:spPr bwMode="auto">
            <a:xfrm>
              <a:off x="6705600" y="1828800"/>
              <a:ext cx="914400" cy="551717"/>
            </a:xfrm>
            <a:prstGeom prst="rect">
              <a:avLst/>
            </a:prstGeom>
            <a:noFill/>
          </p:spPr>
        </p:pic>
      </p:grpSp>
      <p:grpSp>
        <p:nvGrpSpPr>
          <p:cNvPr id="62" name="Group 61"/>
          <p:cNvGrpSpPr/>
          <p:nvPr/>
        </p:nvGrpSpPr>
        <p:grpSpPr>
          <a:xfrm>
            <a:off x="4123944" y="4696586"/>
            <a:ext cx="4489821" cy="895666"/>
            <a:chOff x="4123944" y="4696586"/>
            <a:chExt cx="4489821" cy="895666"/>
          </a:xfrm>
        </p:grpSpPr>
        <p:pic>
          <p:nvPicPr>
            <p:cNvPr id="49" name="Picture 2" descr="C:\Users\judy.shi\Desktop\1-5\OB 1.png"/>
            <p:cNvPicPr>
              <a:picLocks noChangeAspect="1" noChangeArrowheads="1"/>
            </p:cNvPicPr>
            <p:nvPr/>
          </p:nvPicPr>
          <p:blipFill>
            <a:blip r:embed="rId8" cstate="print"/>
            <a:srcRect/>
            <a:stretch>
              <a:fillRect/>
            </a:stretch>
          </p:blipFill>
          <p:spPr bwMode="auto">
            <a:xfrm>
              <a:off x="4123944" y="4696586"/>
              <a:ext cx="981456" cy="645695"/>
            </a:xfrm>
            <a:prstGeom prst="rect">
              <a:avLst/>
            </a:prstGeom>
            <a:noFill/>
          </p:spPr>
        </p:pic>
        <p:pic>
          <p:nvPicPr>
            <p:cNvPr id="50" name="Picture 2" descr="C:\Users\judy.shi\Desktop\1-5\OB 2.png"/>
            <p:cNvPicPr>
              <a:picLocks noChangeAspect="1" noChangeArrowheads="1"/>
            </p:cNvPicPr>
            <p:nvPr/>
          </p:nvPicPr>
          <p:blipFill>
            <a:blip r:embed="rId9" cstate="print"/>
            <a:srcRect/>
            <a:stretch>
              <a:fillRect/>
            </a:stretch>
          </p:blipFill>
          <p:spPr bwMode="auto">
            <a:xfrm>
              <a:off x="4267200" y="4876800"/>
              <a:ext cx="1087486" cy="715452"/>
            </a:xfrm>
            <a:prstGeom prst="rect">
              <a:avLst/>
            </a:prstGeom>
            <a:noFill/>
          </p:spPr>
        </p:pic>
        <p:pic>
          <p:nvPicPr>
            <p:cNvPr id="51" name="Picture 2" descr="C:\Users\judy.shi\Desktop\1-5\OB 3.png"/>
            <p:cNvPicPr>
              <a:picLocks noChangeAspect="1" noChangeArrowheads="1"/>
            </p:cNvPicPr>
            <p:nvPr/>
          </p:nvPicPr>
          <p:blipFill>
            <a:blip r:embed="rId10" cstate="print"/>
            <a:srcRect/>
            <a:stretch>
              <a:fillRect/>
            </a:stretch>
          </p:blipFill>
          <p:spPr bwMode="auto">
            <a:xfrm>
              <a:off x="6172200" y="5105400"/>
              <a:ext cx="1062521" cy="412877"/>
            </a:xfrm>
            <a:prstGeom prst="rect">
              <a:avLst/>
            </a:prstGeom>
            <a:noFill/>
          </p:spPr>
        </p:pic>
        <p:pic>
          <p:nvPicPr>
            <p:cNvPr id="52" name="Picture 2" descr="C:\Users\judy.shi\Desktop\1-5\OB 5.png"/>
            <p:cNvPicPr>
              <a:picLocks noChangeAspect="1" noChangeArrowheads="1"/>
            </p:cNvPicPr>
            <p:nvPr/>
          </p:nvPicPr>
          <p:blipFill>
            <a:blip r:embed="rId11" cstate="print"/>
            <a:srcRect/>
            <a:stretch>
              <a:fillRect/>
            </a:stretch>
          </p:blipFill>
          <p:spPr bwMode="auto">
            <a:xfrm>
              <a:off x="7696200" y="5257800"/>
              <a:ext cx="917565" cy="245013"/>
            </a:xfrm>
            <a:prstGeom prst="rect">
              <a:avLst/>
            </a:prstGeom>
            <a:noFill/>
          </p:spPr>
        </p:pic>
        <p:pic>
          <p:nvPicPr>
            <p:cNvPr id="53" name="Picture 2" descr="C:\Users\forestk\Desktop\Image.jpg"/>
            <p:cNvPicPr>
              <a:picLocks noChangeAspect="1" noChangeArrowheads="1"/>
            </p:cNvPicPr>
            <p:nvPr/>
          </p:nvPicPr>
          <p:blipFill>
            <a:blip r:embed="rId12" cstate="print"/>
            <a:srcRect/>
            <a:stretch>
              <a:fillRect/>
            </a:stretch>
          </p:blipFill>
          <p:spPr bwMode="auto">
            <a:xfrm>
              <a:off x="7086600" y="4800600"/>
              <a:ext cx="1210677" cy="308003"/>
            </a:xfrm>
            <a:prstGeom prst="rect">
              <a:avLst/>
            </a:prstGeom>
            <a:noFill/>
          </p:spPr>
        </p:pic>
        <p:pic>
          <p:nvPicPr>
            <p:cNvPr id="54" name="Picture 2" descr="C:\Users\forestk\Desktop\Silverlight 3 Briefing_Design_PNG Files\All icons and logos\Out of Browser\Windows 7.png"/>
            <p:cNvPicPr>
              <a:picLocks noChangeAspect="1" noChangeArrowheads="1"/>
            </p:cNvPicPr>
            <p:nvPr/>
          </p:nvPicPr>
          <p:blipFill>
            <a:blip r:embed="rId13" cstate="print"/>
            <a:srcRect/>
            <a:stretch>
              <a:fillRect/>
            </a:stretch>
          </p:blipFill>
          <p:spPr bwMode="auto">
            <a:xfrm>
              <a:off x="5334000" y="4800600"/>
              <a:ext cx="742127" cy="448899"/>
            </a:xfrm>
            <a:prstGeom prst="rect">
              <a:avLst/>
            </a:prstGeom>
            <a:noFill/>
          </p:spPr>
        </p:pic>
      </p:grpSp>
      <p:grpSp>
        <p:nvGrpSpPr>
          <p:cNvPr id="73" name="Group 72"/>
          <p:cNvGrpSpPr/>
          <p:nvPr/>
        </p:nvGrpSpPr>
        <p:grpSpPr>
          <a:xfrm>
            <a:off x="4114800" y="5809836"/>
            <a:ext cx="4525013" cy="819564"/>
            <a:chOff x="4114800" y="5809836"/>
            <a:chExt cx="4525013" cy="819564"/>
          </a:xfrm>
        </p:grpSpPr>
        <p:pic>
          <p:nvPicPr>
            <p:cNvPr id="59" name="Picture 3" descr="C:\Users\forestk\Desktop\Silverlight 3 Briefing_Design_PNG Files\All icons and logos\Design Tooling\Visual-Studio-2008-TFS-Logo.png"/>
            <p:cNvPicPr>
              <a:picLocks noChangeAspect="1" noChangeArrowheads="1"/>
            </p:cNvPicPr>
            <p:nvPr/>
          </p:nvPicPr>
          <p:blipFill>
            <a:blip r:embed="rId14" cstate="print"/>
            <a:srcRect/>
            <a:stretch>
              <a:fillRect/>
            </a:stretch>
          </p:blipFill>
          <p:spPr bwMode="auto">
            <a:xfrm>
              <a:off x="7162800" y="5867400"/>
              <a:ext cx="1062305" cy="215647"/>
            </a:xfrm>
            <a:prstGeom prst="rect">
              <a:avLst/>
            </a:prstGeom>
            <a:noFill/>
          </p:spPr>
        </p:pic>
        <p:pic>
          <p:nvPicPr>
            <p:cNvPr id="64" name="Picture 2" descr="C:\Users\judy.shi\Desktop\1-5\5.5.png"/>
            <p:cNvPicPr>
              <a:picLocks noChangeAspect="1" noChangeArrowheads="1"/>
            </p:cNvPicPr>
            <p:nvPr/>
          </p:nvPicPr>
          <p:blipFill>
            <a:blip r:embed="rId15" cstate="print"/>
            <a:srcRect/>
            <a:stretch>
              <a:fillRect/>
            </a:stretch>
          </p:blipFill>
          <p:spPr bwMode="auto">
            <a:xfrm>
              <a:off x="7620000" y="6248400"/>
              <a:ext cx="1019813" cy="361527"/>
            </a:xfrm>
            <a:prstGeom prst="rect">
              <a:avLst/>
            </a:prstGeom>
            <a:noFill/>
          </p:spPr>
        </p:pic>
        <p:pic>
          <p:nvPicPr>
            <p:cNvPr id="66" name="Picture 2"/>
            <p:cNvPicPr>
              <a:picLocks noChangeAspect="1" noChangeArrowheads="1"/>
            </p:cNvPicPr>
            <p:nvPr/>
          </p:nvPicPr>
          <p:blipFill>
            <a:blip r:embed="rId16" cstate="print"/>
            <a:srcRect/>
            <a:stretch>
              <a:fillRect/>
            </a:stretch>
          </p:blipFill>
          <p:spPr bwMode="auto">
            <a:xfrm>
              <a:off x="5575880" y="5809836"/>
              <a:ext cx="977320" cy="360774"/>
            </a:xfrm>
            <a:prstGeom prst="rect">
              <a:avLst/>
            </a:prstGeom>
            <a:noFill/>
            <a:ln w="9525">
              <a:noFill/>
              <a:miter lim="800000"/>
              <a:headEnd/>
              <a:tailEnd/>
            </a:ln>
            <a:effectLst/>
          </p:spPr>
        </p:pic>
        <p:pic>
          <p:nvPicPr>
            <p:cNvPr id="67" name="Picture 3"/>
            <p:cNvPicPr>
              <a:picLocks noChangeAspect="1" noChangeArrowheads="1"/>
            </p:cNvPicPr>
            <p:nvPr/>
          </p:nvPicPr>
          <p:blipFill>
            <a:blip r:embed="rId17" cstate="print"/>
            <a:srcRect/>
            <a:stretch>
              <a:fillRect/>
            </a:stretch>
          </p:blipFill>
          <p:spPr bwMode="auto">
            <a:xfrm>
              <a:off x="6507848" y="6253743"/>
              <a:ext cx="807352" cy="375657"/>
            </a:xfrm>
            <a:prstGeom prst="rect">
              <a:avLst/>
            </a:prstGeom>
            <a:noFill/>
            <a:ln w="9525">
              <a:noFill/>
              <a:miter lim="800000"/>
              <a:headEnd/>
              <a:tailEnd/>
            </a:ln>
            <a:effectLst/>
          </p:spPr>
        </p:pic>
        <p:grpSp>
          <p:nvGrpSpPr>
            <p:cNvPr id="68" name="Group 67"/>
            <p:cNvGrpSpPr/>
            <p:nvPr/>
          </p:nvGrpSpPr>
          <p:grpSpPr>
            <a:xfrm>
              <a:off x="4953000" y="6266443"/>
              <a:ext cx="764859" cy="360026"/>
              <a:chOff x="3200400" y="4038600"/>
              <a:chExt cx="4606925" cy="2168525"/>
            </a:xfrm>
          </p:grpSpPr>
          <p:pic>
            <p:nvPicPr>
              <p:cNvPr id="69" name="Picture 2" descr="C:\Users\forestk\Desktop\Silverlight 3 Briefing_Design_PNG Files\All icons and logos\Design Tooling\PS&amp;AI.png"/>
              <p:cNvPicPr>
                <a:picLocks noChangeAspect="1" noChangeArrowheads="1"/>
              </p:cNvPicPr>
              <p:nvPr/>
            </p:nvPicPr>
            <p:blipFill>
              <a:blip r:embed="rId18" cstate="print"/>
              <a:srcRect/>
              <a:stretch>
                <a:fillRect/>
              </a:stretch>
            </p:blipFill>
            <p:spPr bwMode="auto">
              <a:xfrm>
                <a:off x="3200400" y="4038600"/>
                <a:ext cx="2168525" cy="2168525"/>
              </a:xfrm>
              <a:prstGeom prst="rect">
                <a:avLst/>
              </a:prstGeom>
              <a:noFill/>
            </p:spPr>
          </p:pic>
          <p:pic>
            <p:nvPicPr>
              <p:cNvPr id="70" name="Picture 2"/>
              <p:cNvPicPr>
                <a:picLocks noChangeAspect="1" noChangeArrowheads="1"/>
              </p:cNvPicPr>
              <p:nvPr/>
            </p:nvPicPr>
            <p:blipFill>
              <a:blip r:embed="rId19" cstate="print"/>
              <a:stretch>
                <a:fillRect/>
              </a:stretch>
            </p:blipFill>
            <p:spPr bwMode="auto">
              <a:xfrm>
                <a:off x="6207125" y="4343400"/>
                <a:ext cx="1600200" cy="1600200"/>
              </a:xfrm>
              <a:prstGeom prst="rect">
                <a:avLst/>
              </a:prstGeom>
              <a:solidFill>
                <a:srgbClr val="FFFFFF">
                  <a:shade val="85000"/>
                </a:srgbClr>
              </a:solidFill>
              <a:ln w="88900" cap="sq">
                <a:noFill/>
                <a:miter lim="800000"/>
              </a:ln>
              <a:effectLst/>
            </p:spPr>
          </p:pic>
          <p:pic>
            <p:nvPicPr>
              <p:cNvPr id="71" name="Picture 3" descr="D:\+Judy's Document on NX\NX\Templates\Microsoft DVD34\DVD_ART34\Artwork_Imagery\Shapes\Arrows\Curved\green blue curved arrow 5.png"/>
              <p:cNvPicPr>
                <a:picLocks noChangeAspect="1" noChangeArrowheads="1"/>
              </p:cNvPicPr>
              <p:nvPr/>
            </p:nvPicPr>
            <p:blipFill>
              <a:blip r:embed="rId20" cstate="print">
                <a:duotone>
                  <a:prstClr val="black"/>
                  <a:schemeClr val="accent4">
                    <a:tint val="45000"/>
                    <a:satMod val="400000"/>
                  </a:schemeClr>
                </a:duotone>
              </a:blip>
              <a:srcRect/>
              <a:stretch>
                <a:fillRect/>
              </a:stretch>
            </p:blipFill>
            <p:spPr bwMode="auto">
              <a:xfrm>
                <a:off x="4987925" y="4724400"/>
                <a:ext cx="1143000" cy="471488"/>
              </a:xfrm>
              <a:prstGeom prst="rect">
                <a:avLst/>
              </a:prstGeom>
              <a:noFill/>
            </p:spPr>
          </p:pic>
        </p:grpSp>
        <p:pic>
          <p:nvPicPr>
            <p:cNvPr id="72" name="Picture 4"/>
            <p:cNvPicPr>
              <a:picLocks noChangeAspect="1" noChangeArrowheads="1"/>
            </p:cNvPicPr>
            <p:nvPr/>
          </p:nvPicPr>
          <p:blipFill>
            <a:blip r:embed="rId21" cstate="print"/>
            <a:srcRect/>
            <a:stretch>
              <a:fillRect/>
            </a:stretch>
          </p:blipFill>
          <p:spPr bwMode="auto">
            <a:xfrm>
              <a:off x="4114800" y="5867400"/>
              <a:ext cx="990600" cy="337282"/>
            </a:xfrm>
            <a:prstGeom prst="rect">
              <a:avLst/>
            </a:prstGeom>
            <a:noFill/>
            <a:ln w="9525">
              <a:noFill/>
              <a:miter lim="800000"/>
              <a:headEnd/>
              <a:tailEnd/>
            </a:ln>
            <a:effectLst/>
          </p:spPr>
        </p:pic>
      </p:grpSp>
      <p:sp>
        <p:nvSpPr>
          <p:cNvPr id="32" name="Round Diagonal Corner Rectangle 31"/>
          <p:cNvSpPr/>
          <p:nvPr/>
        </p:nvSpPr>
        <p:spPr bwMode="auto">
          <a:xfrm flipH="1">
            <a:off x="381000" y="2514600"/>
            <a:ext cx="8458200" cy="99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ctr"/>
          <a:lstStyle/>
          <a:p>
            <a:pPr defTabSz="844550">
              <a:lnSpc>
                <a:spcPct val="90000"/>
              </a:lnSpc>
              <a:spcBef>
                <a:spcPct val="0"/>
              </a:spcBef>
              <a:spcAft>
                <a:spcPct val="35000"/>
              </a:spcAft>
            </a:pPr>
            <a:r>
              <a:rPr lang="en-GB" sz="2000" b="1" dirty="0" smtClean="0">
                <a:latin typeface="Segoe Semibold" pitchFamily="34" charset="0"/>
              </a:rPr>
              <a:t>Empowering</a:t>
            </a:r>
            <a:br>
              <a:rPr lang="en-GB" sz="2000" b="1" dirty="0" smtClean="0">
                <a:latin typeface="Segoe Semibold" pitchFamily="34" charset="0"/>
              </a:rPr>
            </a:br>
            <a:r>
              <a:rPr lang="en-GB" sz="2000" b="1" dirty="0" smtClean="0">
                <a:latin typeface="Segoe Semibold" pitchFamily="34" charset="0"/>
              </a:rPr>
              <a:t>Rich Experiences</a:t>
            </a:r>
          </a:p>
        </p:txBody>
      </p:sp>
      <p:grpSp>
        <p:nvGrpSpPr>
          <p:cNvPr id="63" name="Group 62"/>
          <p:cNvGrpSpPr/>
          <p:nvPr/>
        </p:nvGrpSpPr>
        <p:grpSpPr>
          <a:xfrm>
            <a:off x="4038600" y="2590800"/>
            <a:ext cx="4724400" cy="920790"/>
            <a:chOff x="4038600" y="2590800"/>
            <a:chExt cx="4724400" cy="920790"/>
          </a:xfrm>
        </p:grpSpPr>
        <p:grpSp>
          <p:nvGrpSpPr>
            <p:cNvPr id="60" name="Group 59"/>
            <p:cNvGrpSpPr/>
            <p:nvPr/>
          </p:nvGrpSpPr>
          <p:grpSpPr>
            <a:xfrm>
              <a:off x="4038600" y="2590800"/>
              <a:ext cx="3938875" cy="889155"/>
              <a:chOff x="4038600" y="2590800"/>
              <a:chExt cx="3938875" cy="889155"/>
            </a:xfrm>
          </p:grpSpPr>
          <p:pic>
            <p:nvPicPr>
              <p:cNvPr id="36" name="Picture 4" descr="C:\Users\judy.shi\Desktop\5.png"/>
              <p:cNvPicPr>
                <a:picLocks noChangeAspect="1" noChangeArrowheads="1"/>
              </p:cNvPicPr>
              <p:nvPr/>
            </p:nvPicPr>
            <p:blipFill>
              <a:blip r:embed="rId22" cstate="print"/>
              <a:srcRect/>
              <a:stretch>
                <a:fillRect/>
              </a:stretch>
            </p:blipFill>
            <p:spPr bwMode="auto">
              <a:xfrm>
                <a:off x="4876800" y="3048000"/>
                <a:ext cx="1051110" cy="412542"/>
              </a:xfrm>
              <a:prstGeom prst="rect">
                <a:avLst/>
              </a:prstGeom>
              <a:noFill/>
            </p:spPr>
          </p:pic>
          <p:pic>
            <p:nvPicPr>
              <p:cNvPr id="37" name="Picture 2" descr="C:\Users\judy.shi\Desktop\Bitmap-Caching.png"/>
              <p:cNvPicPr>
                <a:picLocks noChangeAspect="1" noChangeArrowheads="1"/>
              </p:cNvPicPr>
              <p:nvPr/>
            </p:nvPicPr>
            <p:blipFill>
              <a:blip r:embed="rId23" cstate="print"/>
              <a:srcRect/>
              <a:stretch>
                <a:fillRect/>
              </a:stretch>
            </p:blipFill>
            <p:spPr bwMode="auto">
              <a:xfrm>
                <a:off x="5840507" y="2590800"/>
                <a:ext cx="941293" cy="534067"/>
              </a:xfrm>
              <a:prstGeom prst="rect">
                <a:avLst/>
              </a:prstGeom>
              <a:noFill/>
            </p:spPr>
          </p:pic>
          <p:grpSp>
            <p:nvGrpSpPr>
              <p:cNvPr id="38" name="Group 37"/>
              <p:cNvGrpSpPr/>
              <p:nvPr/>
            </p:nvGrpSpPr>
            <p:grpSpPr>
              <a:xfrm>
                <a:off x="7086600" y="2667000"/>
                <a:ext cx="890875" cy="439270"/>
                <a:chOff x="2971800" y="4037951"/>
                <a:chExt cx="5410200" cy="2667649"/>
              </a:xfrm>
            </p:grpSpPr>
            <p:pic>
              <p:nvPicPr>
                <p:cNvPr id="39" name="Picture 2"/>
                <p:cNvPicPr>
                  <a:picLocks noChangeAspect="1" noChangeArrowheads="1"/>
                </p:cNvPicPr>
                <p:nvPr/>
              </p:nvPicPr>
              <p:blipFill>
                <a:blip r:embed="rId24" cstate="print"/>
                <a:srcRect/>
                <a:stretch>
                  <a:fillRect/>
                </a:stretch>
              </p:blipFill>
              <p:spPr bwMode="auto">
                <a:xfrm>
                  <a:off x="2971800" y="4037951"/>
                  <a:ext cx="2971800" cy="2667649"/>
                </a:xfrm>
                <a:prstGeom prst="rect">
                  <a:avLst/>
                </a:prstGeom>
                <a:ln>
                  <a:noFill/>
                </a:ln>
                <a:effectLst>
                  <a:outerShdw blurRad="292100" dist="139700" dir="2700000" algn="tl" rotWithShape="0">
                    <a:srgbClr val="333333">
                      <a:alpha val="65000"/>
                    </a:srgbClr>
                  </a:outerShdw>
                </a:effectLst>
                <a:scene3d>
                  <a:camera prst="perspectiveHeroicExtremeRightFacing"/>
                  <a:lightRig rig="threePt" dir="t"/>
                </a:scene3d>
              </p:spPr>
            </p:pic>
            <p:pic>
              <p:nvPicPr>
                <p:cNvPr id="40" name="Picture 3"/>
                <p:cNvPicPr>
                  <a:picLocks noChangeAspect="1" noChangeArrowheads="1"/>
                </p:cNvPicPr>
                <p:nvPr/>
              </p:nvPicPr>
              <p:blipFill>
                <a:blip r:embed="rId25" cstate="print"/>
                <a:srcRect/>
                <a:stretch>
                  <a:fillRect/>
                </a:stretch>
              </p:blipFill>
              <p:spPr bwMode="auto">
                <a:xfrm>
                  <a:off x="5486400" y="4037953"/>
                  <a:ext cx="2895600" cy="2636117"/>
                </a:xfrm>
                <a:prstGeom prst="rect">
                  <a:avLst/>
                </a:prstGeom>
                <a:ln>
                  <a:noFill/>
                </a:ln>
                <a:effectLst>
                  <a:outerShdw blurRad="292100" dist="139700" dir="2700000" algn="tl" rotWithShape="0">
                    <a:srgbClr val="333333">
                      <a:alpha val="65000"/>
                    </a:srgbClr>
                  </a:outerShdw>
                </a:effectLst>
                <a:scene3d>
                  <a:camera prst="perspectiveHeroicExtremeLeftFacing"/>
                  <a:lightRig rig="threePt" dir="t"/>
                </a:scene3d>
              </p:spPr>
            </p:pic>
          </p:grpSp>
          <p:pic>
            <p:nvPicPr>
              <p:cNvPr id="41" name="Picture 5" descr="C:\Users\judy.shi\Desktop\61.png"/>
              <p:cNvPicPr>
                <a:picLocks noChangeAspect="1" noChangeArrowheads="1"/>
              </p:cNvPicPr>
              <p:nvPr/>
            </p:nvPicPr>
            <p:blipFill>
              <a:blip r:embed="rId26" cstate="print"/>
              <a:srcRect/>
              <a:stretch>
                <a:fillRect/>
              </a:stretch>
            </p:blipFill>
            <p:spPr bwMode="auto">
              <a:xfrm>
                <a:off x="6400800" y="3124200"/>
                <a:ext cx="906423" cy="355755"/>
              </a:xfrm>
              <a:prstGeom prst="rect">
                <a:avLst/>
              </a:prstGeom>
              <a:noFill/>
            </p:spPr>
          </p:pic>
          <p:pic>
            <p:nvPicPr>
              <p:cNvPr id="43" name="Picture 2" descr="C:\Users\judy.shi\Desktop\1-5\2.1.png"/>
              <p:cNvPicPr>
                <a:picLocks noChangeAspect="1" noChangeArrowheads="1"/>
              </p:cNvPicPr>
              <p:nvPr/>
            </p:nvPicPr>
            <p:blipFill>
              <a:blip r:embed="rId27" cstate="print"/>
              <a:srcRect/>
              <a:stretch>
                <a:fillRect/>
              </a:stretch>
            </p:blipFill>
            <p:spPr bwMode="auto">
              <a:xfrm>
                <a:off x="4038600" y="2667000"/>
                <a:ext cx="940117" cy="533400"/>
              </a:xfrm>
              <a:prstGeom prst="rect">
                <a:avLst/>
              </a:prstGeom>
              <a:noFill/>
            </p:spPr>
          </p:pic>
        </p:grpSp>
        <p:pic>
          <p:nvPicPr>
            <p:cNvPr id="87041" name="Picture 1"/>
            <p:cNvPicPr>
              <a:picLocks noChangeAspect="1" noChangeArrowheads="1"/>
            </p:cNvPicPr>
            <p:nvPr/>
          </p:nvPicPr>
          <p:blipFill>
            <a:blip r:embed="rId28" cstate="print"/>
            <a:srcRect/>
            <a:stretch>
              <a:fillRect/>
            </a:stretch>
          </p:blipFill>
          <p:spPr bwMode="auto">
            <a:xfrm>
              <a:off x="7772400" y="3200400"/>
              <a:ext cx="990600" cy="311190"/>
            </a:xfrm>
            <a:prstGeom prst="rect">
              <a:avLst/>
            </a:prstGeom>
            <a:noFill/>
            <a:ln w="9525">
              <a:noFill/>
              <a:miter lim="800000"/>
              <a:headEnd/>
              <a:tailEnd/>
            </a:ln>
            <a:effectLst/>
          </p:spPr>
        </p:pic>
      </p:grpSp>
      <p:sp>
        <p:nvSpPr>
          <p:cNvPr id="33" name="Round Diagonal Corner Rectangle 32"/>
          <p:cNvSpPr/>
          <p:nvPr/>
        </p:nvSpPr>
        <p:spPr bwMode="auto">
          <a:xfrm flipH="1">
            <a:off x="381000" y="3581400"/>
            <a:ext cx="8458200" cy="99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ctr"/>
          <a:lstStyle/>
          <a:p>
            <a:pPr defTabSz="844550">
              <a:lnSpc>
                <a:spcPct val="90000"/>
              </a:lnSpc>
              <a:spcBef>
                <a:spcPct val="0"/>
              </a:spcBef>
              <a:spcAft>
                <a:spcPct val="35000"/>
              </a:spcAft>
            </a:pPr>
            <a:r>
              <a:rPr lang="en-GB" sz="2000" b="1" dirty="0" smtClean="0">
                <a:latin typeface="Segoe Semibold" pitchFamily="34" charset="0"/>
              </a:rPr>
              <a:t>Improving </a:t>
            </a:r>
            <a:br>
              <a:rPr lang="en-GB" sz="2000" b="1" dirty="0" smtClean="0">
                <a:latin typeface="Segoe Semibold" pitchFamily="34" charset="0"/>
              </a:rPr>
            </a:br>
            <a:r>
              <a:rPr lang="en-GB" sz="2000" b="1" dirty="0" smtClean="0">
                <a:latin typeface="Segoe Semibold" pitchFamily="34" charset="0"/>
              </a:rPr>
              <a:t>RIA Productivity</a:t>
            </a:r>
          </a:p>
        </p:txBody>
      </p:sp>
      <p:grpSp>
        <p:nvGrpSpPr>
          <p:cNvPr id="74" name="Group 73"/>
          <p:cNvGrpSpPr/>
          <p:nvPr/>
        </p:nvGrpSpPr>
        <p:grpSpPr>
          <a:xfrm>
            <a:off x="4114800" y="3657600"/>
            <a:ext cx="4688208" cy="838200"/>
            <a:chOff x="4114800" y="3657600"/>
            <a:chExt cx="4688208" cy="838200"/>
          </a:xfrm>
        </p:grpSpPr>
        <p:grpSp>
          <p:nvGrpSpPr>
            <p:cNvPr id="61" name="Group 60"/>
            <p:cNvGrpSpPr/>
            <p:nvPr/>
          </p:nvGrpSpPr>
          <p:grpSpPr>
            <a:xfrm>
              <a:off x="4343400" y="3657600"/>
              <a:ext cx="4459608" cy="838200"/>
              <a:chOff x="4343400" y="3657600"/>
              <a:chExt cx="4459608" cy="838200"/>
            </a:xfrm>
          </p:grpSpPr>
          <p:pic>
            <p:nvPicPr>
              <p:cNvPr id="45" name="Picture 2" descr="C:\Users\judy.shi\Desktop\1.png"/>
              <p:cNvPicPr>
                <a:picLocks noChangeAspect="1" noChangeArrowheads="1"/>
              </p:cNvPicPr>
              <p:nvPr/>
            </p:nvPicPr>
            <p:blipFill>
              <a:blip r:embed="rId29" cstate="print"/>
              <a:srcRect/>
              <a:stretch>
                <a:fillRect/>
              </a:stretch>
            </p:blipFill>
            <p:spPr bwMode="auto">
              <a:xfrm>
                <a:off x="4343400" y="3657600"/>
                <a:ext cx="1676399" cy="657958"/>
              </a:xfrm>
              <a:prstGeom prst="rect">
                <a:avLst/>
              </a:prstGeom>
              <a:noFill/>
            </p:spPr>
          </p:pic>
          <p:pic>
            <p:nvPicPr>
              <p:cNvPr id="46" name="Picture 2" descr="C:\Users\judy.shi\Desktop\4.png"/>
              <p:cNvPicPr>
                <a:picLocks noChangeAspect="1" noChangeArrowheads="1"/>
              </p:cNvPicPr>
              <p:nvPr/>
            </p:nvPicPr>
            <p:blipFill>
              <a:blip r:embed="rId30" cstate="print"/>
              <a:srcRect/>
              <a:stretch>
                <a:fillRect/>
              </a:stretch>
            </p:blipFill>
            <p:spPr bwMode="auto">
              <a:xfrm>
                <a:off x="7696200" y="4061398"/>
                <a:ext cx="1106808" cy="434402"/>
              </a:xfrm>
              <a:prstGeom prst="rect">
                <a:avLst/>
              </a:prstGeom>
              <a:noFill/>
            </p:spPr>
          </p:pic>
          <p:pic>
            <p:nvPicPr>
              <p:cNvPr id="47" name="Picture 2" descr="C:\Users\judy.shi\Desktop\1-5\DP 4.png"/>
              <p:cNvPicPr>
                <a:picLocks noChangeAspect="1" noChangeArrowheads="1"/>
              </p:cNvPicPr>
              <p:nvPr/>
            </p:nvPicPr>
            <p:blipFill>
              <a:blip r:embed="rId31" cstate="print"/>
              <a:srcRect/>
              <a:stretch>
                <a:fillRect/>
              </a:stretch>
            </p:blipFill>
            <p:spPr bwMode="auto">
              <a:xfrm>
                <a:off x="6858000" y="3657600"/>
                <a:ext cx="966052" cy="484391"/>
              </a:xfrm>
              <a:prstGeom prst="rect">
                <a:avLst/>
              </a:prstGeom>
              <a:noFill/>
            </p:spPr>
          </p:pic>
          <p:pic>
            <p:nvPicPr>
              <p:cNvPr id="48" name="Picture 2" descr="C:\Users\forestk\Desktop\Image.jpg"/>
              <p:cNvPicPr>
                <a:picLocks noChangeAspect="1" noChangeArrowheads="1"/>
              </p:cNvPicPr>
              <p:nvPr/>
            </p:nvPicPr>
            <p:blipFill>
              <a:blip r:embed="rId32" cstate="print"/>
              <a:srcRect/>
              <a:stretch>
                <a:fillRect/>
              </a:stretch>
            </p:blipFill>
            <p:spPr bwMode="auto">
              <a:xfrm>
                <a:off x="5943600" y="4038600"/>
                <a:ext cx="990600" cy="411526"/>
              </a:xfrm>
              <a:prstGeom prst="rect">
                <a:avLst/>
              </a:prstGeom>
              <a:noFill/>
            </p:spPr>
          </p:pic>
        </p:grpSp>
        <p:pic>
          <p:nvPicPr>
            <p:cNvPr id="87042" name="Picture 2"/>
            <p:cNvPicPr>
              <a:picLocks noChangeAspect="1" noChangeArrowheads="1"/>
            </p:cNvPicPr>
            <p:nvPr/>
          </p:nvPicPr>
          <p:blipFill>
            <a:blip r:embed="rId33" cstate="print"/>
            <a:srcRect/>
            <a:stretch>
              <a:fillRect/>
            </a:stretch>
          </p:blipFill>
          <p:spPr bwMode="auto">
            <a:xfrm>
              <a:off x="4114800" y="4114800"/>
              <a:ext cx="944588" cy="381000"/>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5"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12"/>
          <p:cNvGrpSpPr/>
          <p:nvPr/>
        </p:nvGrpSpPr>
        <p:grpSpPr>
          <a:xfrm>
            <a:off x="8534400" y="5029200"/>
            <a:ext cx="457200" cy="1524000"/>
            <a:chOff x="762000" y="4648200"/>
            <a:chExt cx="1905000" cy="1524000"/>
          </a:xfrm>
        </p:grpSpPr>
        <p:sp>
          <p:nvSpPr>
            <p:cNvPr id="107" name="Rounded Rectangle 106">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108" name="Rounded Rectangle 107">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109" name="Rounded Rectangle 108">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110" name="Rounded Rectangle 109">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111" name="Rounded Rectangle 110">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33" name="Isosceles Triangle 32"/>
          <p:cNvSpPr/>
          <p:nvPr/>
        </p:nvSpPr>
        <p:spPr bwMode="auto">
          <a:xfrm rot="16200000">
            <a:off x="1752600" y="29718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4" name="Round Diagonal Corner Rectangle 33"/>
          <p:cNvSpPr/>
          <p:nvPr/>
        </p:nvSpPr>
        <p:spPr bwMode="auto">
          <a:xfrm flipH="1">
            <a:off x="2362200" y="1828800"/>
            <a:ext cx="6477000" cy="4800600"/>
          </a:xfrm>
          <a:prstGeom prst="round2DiagRect">
            <a:avLst>
              <a:gd name="adj1" fmla="val 7441"/>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endParaRPr lang="en-GB" sz="2800" b="1" dirty="0" smtClean="0">
              <a:latin typeface="Segoe Semibold" pitchFamily="34" charset="0"/>
            </a:endParaRPr>
          </a:p>
        </p:txBody>
      </p:sp>
      <p:grpSp>
        <p:nvGrpSpPr>
          <p:cNvPr id="5" name="Group 95"/>
          <p:cNvGrpSpPr/>
          <p:nvPr/>
        </p:nvGrpSpPr>
        <p:grpSpPr>
          <a:xfrm>
            <a:off x="0" y="2971799"/>
            <a:ext cx="1811756" cy="2289255"/>
            <a:chOff x="7162800" y="2514600"/>
            <a:chExt cx="1964156" cy="2289255"/>
          </a:xfrm>
        </p:grpSpPr>
        <p:sp>
          <p:nvSpPr>
            <p:cNvPr id="37" name="Rounded Rectangle 6">
              <a:hlinkClick r:id="rId8"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38" name="Rounded Rectangle 6">
              <a:hlinkClick r:id="rId9"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39" name="Rounded Rectangle 6">
              <a:hlinkClick r:id="rId10"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0" name="Rounded Rectangle 6">
              <a:hlinkClick r:id="rId11"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1" name="Rounded Rectangle 6">
              <a:hlinkClick r:id="rId12"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Media</a:t>
            </a:r>
            <a:endParaRPr lang="en-GB" sz="3200" dirty="0"/>
          </a:p>
        </p:txBody>
      </p:sp>
      <p:sp>
        <p:nvSpPr>
          <p:cNvPr id="48" name="Rounded Rectangle 6">
            <a:hlinkClick r:id="rId12" action="ppaction://hlinksldjump"/>
          </p:cNvPr>
          <p:cNvSpPr/>
          <p:nvPr/>
        </p:nvSpPr>
        <p:spPr>
          <a:xfrm>
            <a:off x="0" y="2971799"/>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Media</a:t>
            </a:r>
            <a:endParaRPr lang="en-GB" sz="1400" b="1" dirty="0"/>
          </a:p>
        </p:txBody>
      </p:sp>
      <p:sp>
        <p:nvSpPr>
          <p:cNvPr id="60" name="Rectangle 59"/>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Support for Higher Quality Video and Audio</a:t>
            </a:r>
            <a:endParaRPr lang="en-US" sz="2000" dirty="0">
              <a:solidFill>
                <a:srgbClr val="0070C0"/>
              </a:solidFill>
              <a:latin typeface="Segoe Semibold" pitchFamily="34" charset="0"/>
            </a:endParaRPr>
          </a:p>
        </p:txBody>
      </p:sp>
      <p:pic>
        <p:nvPicPr>
          <p:cNvPr id="25" name="Picture 2" descr="C:\Users\judy.shi\Desktop\MEDIA3.png"/>
          <p:cNvPicPr>
            <a:picLocks noChangeAspect="1" noChangeArrowheads="1"/>
          </p:cNvPicPr>
          <p:nvPr/>
        </p:nvPicPr>
        <p:blipFill>
          <a:blip r:embed="rId13" cstate="print"/>
          <a:srcRect/>
          <a:stretch>
            <a:fillRect/>
          </a:stretch>
        </p:blipFill>
        <p:spPr bwMode="auto">
          <a:xfrm>
            <a:off x="3048000" y="3853543"/>
            <a:ext cx="1849810" cy="1175657"/>
          </a:xfrm>
          <a:prstGeom prst="rect">
            <a:avLst/>
          </a:prstGeom>
          <a:noFill/>
        </p:spPr>
      </p:pic>
      <p:pic>
        <p:nvPicPr>
          <p:cNvPr id="27" name="Picture 2" descr="C:\Users\judy.shi\Desktop\Forest\NX\ICONS\V2\MEDIA5.png"/>
          <p:cNvPicPr>
            <a:picLocks noChangeAspect="1" noChangeArrowheads="1"/>
          </p:cNvPicPr>
          <p:nvPr/>
        </p:nvPicPr>
        <p:blipFill>
          <a:blip r:embed="rId14" cstate="print"/>
          <a:srcRect/>
          <a:stretch>
            <a:fillRect/>
          </a:stretch>
        </p:blipFill>
        <p:spPr bwMode="auto">
          <a:xfrm>
            <a:off x="4962060" y="5638800"/>
            <a:ext cx="1318846" cy="838200"/>
          </a:xfrm>
          <a:prstGeom prst="rect">
            <a:avLst/>
          </a:prstGeom>
          <a:noFill/>
        </p:spPr>
      </p:pic>
      <p:pic>
        <p:nvPicPr>
          <p:cNvPr id="28" name="Picture 2" descr="C:\Users\forestk\Desktop\Media 1.png"/>
          <p:cNvPicPr>
            <a:picLocks noChangeAspect="1" noChangeArrowheads="1"/>
          </p:cNvPicPr>
          <p:nvPr/>
        </p:nvPicPr>
        <p:blipFill>
          <a:blip r:embed="rId15" cstate="print"/>
          <a:srcRect/>
          <a:stretch>
            <a:fillRect/>
          </a:stretch>
        </p:blipFill>
        <p:spPr bwMode="auto">
          <a:xfrm>
            <a:off x="2895600" y="2590800"/>
            <a:ext cx="2209800" cy="548984"/>
          </a:xfrm>
          <a:prstGeom prst="rect">
            <a:avLst/>
          </a:prstGeom>
          <a:noFill/>
        </p:spPr>
      </p:pic>
      <p:pic>
        <p:nvPicPr>
          <p:cNvPr id="29" name="Picture 2" descr="C:\Users\judy.shi\Desktop\1-5\Media 2.png"/>
          <p:cNvPicPr>
            <a:picLocks noChangeAspect="1" noChangeArrowheads="1"/>
          </p:cNvPicPr>
          <p:nvPr/>
        </p:nvPicPr>
        <p:blipFill>
          <a:blip r:embed="rId16" cstate="print"/>
          <a:srcRect/>
          <a:stretch>
            <a:fillRect/>
          </a:stretch>
        </p:blipFill>
        <p:spPr bwMode="auto">
          <a:xfrm>
            <a:off x="6477000" y="2589708"/>
            <a:ext cx="1295400" cy="648629"/>
          </a:xfrm>
          <a:prstGeom prst="rect">
            <a:avLst/>
          </a:prstGeom>
          <a:noFill/>
        </p:spPr>
      </p:pic>
      <p:pic>
        <p:nvPicPr>
          <p:cNvPr id="30" name="Picture 2" descr="C:\Users\judy.shi\Desktop\1-5\Media 4.png"/>
          <p:cNvPicPr>
            <a:picLocks noChangeAspect="1" noChangeArrowheads="1"/>
          </p:cNvPicPr>
          <p:nvPr/>
        </p:nvPicPr>
        <p:blipFill>
          <a:blip r:embed="rId17" cstate="print"/>
          <a:srcRect/>
          <a:stretch>
            <a:fillRect/>
          </a:stretch>
        </p:blipFill>
        <p:spPr bwMode="auto">
          <a:xfrm>
            <a:off x="6477000" y="4005943"/>
            <a:ext cx="1416792" cy="854843"/>
          </a:xfrm>
          <a:prstGeom prst="rect">
            <a:avLst/>
          </a:prstGeom>
          <a:noFill/>
        </p:spPr>
      </p:pic>
      <p:grpSp>
        <p:nvGrpSpPr>
          <p:cNvPr id="51" name="Group 50"/>
          <p:cNvGrpSpPr/>
          <p:nvPr/>
        </p:nvGrpSpPr>
        <p:grpSpPr>
          <a:xfrm>
            <a:off x="2590800" y="2133600"/>
            <a:ext cx="5943600" cy="4267200"/>
            <a:chOff x="2590800" y="2057400"/>
            <a:chExt cx="5943600" cy="4267200"/>
          </a:xfrm>
        </p:grpSpPr>
        <p:sp>
          <p:nvSpPr>
            <p:cNvPr id="31" name="Rounded Rectangle 30"/>
            <p:cNvSpPr/>
            <p:nvPr/>
          </p:nvSpPr>
          <p:spPr bwMode="auto">
            <a:xfrm>
              <a:off x="25908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Smooth Streaming</a:t>
              </a:r>
              <a:endParaRPr kumimoji="0" lang="en-US" sz="1600" b="0" i="0" u="none" strike="noStrike" cap="none" normalizeH="0" baseline="0" dirty="0" smtClean="0">
                <a:solidFill>
                  <a:schemeClr val="tx1"/>
                </a:solidFill>
                <a:latin typeface="Segoe Semibold" pitchFamily="34" charset="0"/>
              </a:endParaRPr>
            </a:p>
          </p:txBody>
        </p:sp>
        <p:sp>
          <p:nvSpPr>
            <p:cNvPr id="45" name="Rounded Rectangle 44"/>
            <p:cNvSpPr/>
            <p:nvPr/>
          </p:nvSpPr>
          <p:spPr bwMode="auto">
            <a:xfrm>
              <a:off x="57150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More Format Choices</a:t>
              </a:r>
              <a:endParaRPr kumimoji="0" lang="en-US" sz="1600" b="0" i="0" u="none" strike="noStrike" cap="none" normalizeH="0" baseline="0" dirty="0" smtClean="0">
                <a:solidFill>
                  <a:schemeClr val="tx1"/>
                </a:solidFill>
                <a:latin typeface="Segoe Semibold" pitchFamily="34" charset="0"/>
              </a:endParaRPr>
            </a:p>
          </p:txBody>
        </p:sp>
        <p:sp>
          <p:nvSpPr>
            <p:cNvPr id="46" name="Rounded Rectangle 45"/>
            <p:cNvSpPr/>
            <p:nvPr/>
          </p:nvSpPr>
          <p:spPr bwMode="auto">
            <a:xfrm>
              <a:off x="25908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Full Screen HD Playback</a:t>
              </a:r>
              <a:endParaRPr kumimoji="0" lang="en-US" sz="1600" b="0" i="0" u="none" strike="noStrike" cap="none" normalizeH="0" baseline="0" dirty="0" smtClean="0">
                <a:solidFill>
                  <a:schemeClr val="tx1"/>
                </a:solidFill>
                <a:latin typeface="Segoe Semibold" pitchFamily="34" charset="0"/>
              </a:endParaRPr>
            </a:p>
          </p:txBody>
        </p:sp>
        <p:sp>
          <p:nvSpPr>
            <p:cNvPr id="47" name="Rounded Rectangle 46"/>
            <p:cNvSpPr/>
            <p:nvPr/>
          </p:nvSpPr>
          <p:spPr bwMode="auto">
            <a:xfrm>
              <a:off x="57150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Extensible Media Formats</a:t>
              </a:r>
              <a:endParaRPr kumimoji="0" lang="en-US" sz="1600" b="0" i="0" u="none" strike="noStrike" cap="none" normalizeH="0" baseline="0" dirty="0" smtClean="0">
                <a:solidFill>
                  <a:schemeClr val="tx1"/>
                </a:solidFill>
                <a:latin typeface="Segoe Semibold" pitchFamily="34" charset="0"/>
              </a:endParaRPr>
            </a:p>
          </p:txBody>
        </p:sp>
        <p:sp>
          <p:nvSpPr>
            <p:cNvPr id="49" name="Rounded Rectangle 48"/>
            <p:cNvSpPr/>
            <p:nvPr/>
          </p:nvSpPr>
          <p:spPr bwMode="auto">
            <a:xfrm>
              <a:off x="4191000" y="5105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Industry Leading</a:t>
              </a:r>
              <a:br>
                <a:rPr lang="en-US" sz="1600" dirty="0" smtClean="0">
                  <a:solidFill>
                    <a:schemeClr val="tx1"/>
                  </a:solidFill>
                  <a:latin typeface="Segoe Semibold" pitchFamily="34" charset="0"/>
                </a:rPr>
              </a:br>
              <a:r>
                <a:rPr lang="en-US" sz="1600" dirty="0" smtClean="0">
                  <a:solidFill>
                    <a:schemeClr val="tx1"/>
                  </a:solidFill>
                  <a:latin typeface="Segoe Semibold" pitchFamily="34" charset="0"/>
                </a:rPr>
                <a:t>Content Protection</a:t>
              </a:r>
              <a:endParaRPr kumimoji="0" lang="en-US" sz="1600" b="0" i="0" u="none" strike="noStrike" cap="none" normalizeH="0" baseline="0" dirty="0" smtClean="0">
                <a:solidFill>
                  <a:schemeClr val="tx1"/>
                </a:solidFill>
                <a:latin typeface="Segoe Semibold" pitchFamily="34" charset="0"/>
              </a:endParaRPr>
            </a:p>
          </p:txBody>
        </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112"/>
          <p:cNvGrpSpPr/>
          <p:nvPr/>
        </p:nvGrpSpPr>
        <p:grpSpPr>
          <a:xfrm>
            <a:off x="8534400" y="5029200"/>
            <a:ext cx="457200" cy="1524000"/>
            <a:chOff x="762000" y="4648200"/>
            <a:chExt cx="1905000" cy="1524000"/>
          </a:xfrm>
        </p:grpSpPr>
        <p:sp>
          <p:nvSpPr>
            <p:cNvPr id="57" name="Rounded Rectangle 56">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8" name="Rounded Rectangle 57">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9" name="Rounded Rectangle 58">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0" name="Rounded Rectangle 59">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1" name="Rounded Rectangle 60">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63" name="Round Diagonal Corner Rectangle 62"/>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r>
              <a:rPr lang="en-GB" sz="2800" b="1" dirty="0" smtClean="0">
                <a:latin typeface="Segoe Semibold" pitchFamily="34" charset="0"/>
              </a:rPr>
              <a:t>IIS7 Smooth Streaming</a:t>
            </a:r>
            <a:br>
              <a:rPr lang="en-GB" sz="2800" b="1" dirty="0" smtClean="0">
                <a:latin typeface="Segoe Semibold" pitchFamily="34" charset="0"/>
              </a:rPr>
            </a:br>
            <a:r>
              <a:rPr lang="en-GB" sz="2800" b="1" dirty="0" smtClean="0">
                <a:latin typeface="Segoe Semibold" pitchFamily="34" charset="0"/>
              </a:rPr>
              <a:t>Live &amp; On-Demand True HD 720p+</a:t>
            </a:r>
            <a:br>
              <a:rPr lang="en-GB" sz="2800" b="1" dirty="0" smtClean="0">
                <a:latin typeface="Segoe Semibold" pitchFamily="34" charset="0"/>
              </a:rPr>
            </a:br>
            <a:endParaRPr lang="en-GB" sz="2800" b="1" dirty="0" smtClean="0">
              <a:latin typeface="Segoe Semibold" pitchFamily="34" charset="0"/>
            </a:endParaRPr>
          </a:p>
        </p:txBody>
      </p:sp>
      <p:sp>
        <p:nvSpPr>
          <p:cNvPr id="33" name="Isosceles Triangle 32"/>
          <p:cNvSpPr/>
          <p:nvPr/>
        </p:nvSpPr>
        <p:spPr bwMode="auto">
          <a:xfrm rot="16200000">
            <a:off x="1752600" y="2968546"/>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Media</a:t>
            </a:r>
            <a:endParaRPr lang="en-GB" sz="3200" dirty="0"/>
          </a:p>
        </p:txBody>
      </p:sp>
      <p:sp>
        <p:nvSpPr>
          <p:cNvPr id="27" name="Text Placeholder 5"/>
          <p:cNvSpPr>
            <a:spLocks noGrp="1"/>
          </p:cNvSpPr>
          <p:nvPr>
            <p:ph type="body" sz="quarter" idx="10"/>
          </p:nvPr>
        </p:nvSpPr>
        <p:spPr>
          <a:xfrm>
            <a:off x="2590799" y="2971800"/>
            <a:ext cx="6096001" cy="1752600"/>
          </a:xfrm>
        </p:spPr>
        <p:txBody>
          <a:bodyPr>
            <a:noAutofit/>
          </a:bodyPr>
          <a:lstStyle/>
          <a:p>
            <a:pPr marL="228600" lvl="1">
              <a:buNone/>
            </a:pPr>
            <a:r>
              <a:rPr lang="en-US" sz="1600" dirty="0" smtClean="0">
                <a:solidFill>
                  <a:schemeClr val="accent4">
                    <a:lumMod val="60000"/>
                    <a:lumOff val="40000"/>
                  </a:schemeClr>
                </a:solidFill>
                <a:latin typeface="Segoe Semibold" pitchFamily="34" charset="0"/>
              </a:rPr>
              <a:t>	IIS Media Services </a:t>
            </a:r>
            <a:r>
              <a:rPr lang="en-US" sz="1600" dirty="0" smtClean="0">
                <a:solidFill>
                  <a:schemeClr val="tx1"/>
                </a:solidFill>
                <a:latin typeface="Segoe Light" pitchFamily="34" charset="0"/>
              </a:rPr>
              <a:t>(formerly IIS Media Pack)</a:t>
            </a:r>
            <a:r>
              <a:rPr lang="en-US" sz="1600" dirty="0" smtClean="0">
                <a:solidFill>
                  <a:schemeClr val="tx1"/>
                </a:solidFill>
                <a:latin typeface="Segoe Semibold" pitchFamily="34" charset="0"/>
              </a:rPr>
              <a:t> is an integrated HTTP media delivery platform, which features </a:t>
            </a:r>
            <a:r>
              <a:rPr lang="en-US" sz="1600" dirty="0" smtClean="0">
                <a:solidFill>
                  <a:schemeClr val="accent4">
                    <a:lumMod val="60000"/>
                    <a:lumOff val="40000"/>
                  </a:schemeClr>
                </a:solidFill>
                <a:latin typeface="Segoe Semibold" pitchFamily="34" charset="0"/>
              </a:rPr>
              <a:t>Smooth Streaming </a:t>
            </a:r>
            <a:r>
              <a:rPr lang="en-US" sz="1600" dirty="0" smtClean="0">
                <a:solidFill>
                  <a:schemeClr val="tx1"/>
                </a:solidFill>
                <a:latin typeface="Segoe Semibold" pitchFamily="34" charset="0"/>
              </a:rPr>
              <a:t>which dynamically detects and seamlessly switches, in real time, the video quality of a media file delivered to Silverlight based clients depending on local bandwidth and CPU conditions.</a:t>
            </a:r>
            <a:endParaRPr lang="en-US" sz="1600" dirty="0">
              <a:solidFill>
                <a:schemeClr val="tx1"/>
              </a:solidFill>
              <a:latin typeface="Segoe Semibold" pitchFamily="34" charset="0"/>
            </a:endParaRPr>
          </a:p>
        </p:txBody>
      </p:sp>
      <p:grpSp>
        <p:nvGrpSpPr>
          <p:cNvPr id="43" name="Group 95"/>
          <p:cNvGrpSpPr/>
          <p:nvPr/>
        </p:nvGrpSpPr>
        <p:grpSpPr>
          <a:xfrm>
            <a:off x="0" y="2968545"/>
            <a:ext cx="1811756" cy="2289255"/>
            <a:chOff x="7162800" y="2514600"/>
            <a:chExt cx="1964156" cy="2289255"/>
          </a:xfrm>
        </p:grpSpPr>
        <p:sp>
          <p:nvSpPr>
            <p:cNvPr id="44" name="Rounded Rectangle 6">
              <a:hlinkClick r:id="rId8"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5" name="Rounded Rectangle 6">
              <a:hlinkClick r:id="rId9"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6" name="Rounded Rectangle 6">
              <a:hlinkClick r:id="rId10"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7" name="Rounded Rectangle 6">
              <a:hlinkClick r:id="rId11"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8" name="Rounded Rectangle 6">
              <a:hlinkClick r:id="rId12"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49" name="Rounded Rectangle 6">
            <a:hlinkClick r:id="rId12" action="ppaction://hlinksldjump"/>
          </p:cNvPr>
          <p:cNvSpPr/>
          <p:nvPr/>
        </p:nvSpPr>
        <p:spPr>
          <a:xfrm>
            <a:off x="0" y="29685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Media</a:t>
            </a:r>
            <a:endParaRPr lang="en-GB" sz="1400" b="1" dirty="0"/>
          </a:p>
        </p:txBody>
      </p:sp>
      <p:sp>
        <p:nvSpPr>
          <p:cNvPr id="77" name="Rectangle 76"/>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Support for Higher Quality Video and Audio</a:t>
            </a:r>
            <a:endParaRPr lang="en-US" sz="2000" dirty="0">
              <a:solidFill>
                <a:srgbClr val="0070C0"/>
              </a:solidFill>
              <a:latin typeface="Segoe Semibold" pitchFamily="34" charset="0"/>
            </a:endParaRPr>
          </a:p>
        </p:txBody>
      </p:sp>
      <p:sp>
        <p:nvSpPr>
          <p:cNvPr id="23" name="Rounded Rectangle 22">
            <a:hlinkClick r:id="rId3" action="ppaction://hlinksldjump"/>
          </p:cNvPr>
          <p:cNvSpPr/>
          <p:nvPr/>
        </p:nvSpPr>
        <p:spPr>
          <a:xfrm>
            <a:off x="8534400" y="50292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lvl="0" algn="r" defTabSz="1244600">
              <a:lnSpc>
                <a:spcPct val="90000"/>
              </a:lnSpc>
              <a:spcBef>
                <a:spcPct val="0"/>
              </a:spcBef>
              <a:spcAft>
                <a:spcPct val="35000"/>
              </a:spcAft>
            </a:pPr>
            <a:endParaRPr lang="en-GB" sz="1400" b="1" dirty="0" smtClean="0"/>
          </a:p>
        </p:txBody>
      </p:sp>
      <p:pic>
        <p:nvPicPr>
          <p:cNvPr id="24" name="Picture 2" descr="C:\Users\forestk\Desktop\Media 1.png"/>
          <p:cNvPicPr>
            <a:picLocks noChangeAspect="1" noChangeArrowheads="1"/>
          </p:cNvPicPr>
          <p:nvPr/>
        </p:nvPicPr>
        <p:blipFill>
          <a:blip r:embed="rId13" cstate="print"/>
          <a:srcRect/>
          <a:stretch>
            <a:fillRect/>
          </a:stretch>
        </p:blipFill>
        <p:spPr bwMode="auto">
          <a:xfrm>
            <a:off x="2802081" y="4648200"/>
            <a:ext cx="5579919" cy="1386228"/>
          </a:xfrm>
          <a:prstGeom prst="rect">
            <a:avLst/>
          </a:prstGeom>
          <a:noFill/>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3" y="636588"/>
            <a:ext cx="8382000" cy="512448"/>
          </a:xfrm>
        </p:spPr>
        <p:txBody>
          <a:bodyPr/>
          <a:lstStyle/>
          <a:p>
            <a:r>
              <a:rPr lang="en-US" dirty="0" err="1" smtClean="0"/>
              <a:t>SmoothHD</a:t>
            </a:r>
            <a:r>
              <a:rPr lang="en-US" dirty="0" smtClean="0"/>
              <a:t> – Sunday Night Football</a:t>
            </a:r>
            <a:endParaRPr lang="en-US" dirty="0"/>
          </a:p>
        </p:txBody>
      </p:sp>
      <p:pic>
        <p:nvPicPr>
          <p:cNvPr id="1026" name="Picture 2" descr="http://blogs.vertigo.com/personal/bobc/Blog/Lists/Photos/091009_2249_GetReadyfor7.jpg"/>
          <p:cNvPicPr>
            <a:picLocks noChangeAspect="1" noChangeArrowheads="1"/>
          </p:cNvPicPr>
          <p:nvPr/>
        </p:nvPicPr>
        <p:blipFill>
          <a:blip r:embed="rId2" cstate="print"/>
          <a:srcRect/>
          <a:stretch>
            <a:fillRect/>
          </a:stretch>
        </p:blipFill>
        <p:spPr bwMode="auto">
          <a:xfrm>
            <a:off x="381000" y="1142999"/>
            <a:ext cx="8382000" cy="5506225"/>
          </a:xfrm>
          <a:prstGeom prst="rect">
            <a:avLst/>
          </a:prstGeom>
          <a:noFill/>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SmoothHD</a:t>
            </a:r>
            <a:endParaRPr lang="en-US" dirty="0"/>
          </a:p>
        </p:txBody>
      </p:sp>
      <p:sp>
        <p:nvSpPr>
          <p:cNvPr id="3" name="Text Placeholder 2"/>
          <p:cNvSpPr>
            <a:spLocks noGrp="1"/>
          </p:cNvSpPr>
          <p:nvPr>
            <p:ph type="body" sz="quarter" idx="10"/>
          </p:nvPr>
        </p:nvSpPr>
        <p:spPr>
          <a:xfrm>
            <a:off x="359833" y="1203854"/>
            <a:ext cx="8382000" cy="2194447"/>
          </a:xfrm>
        </p:spPr>
        <p:txBody>
          <a:bodyPr/>
          <a:lstStyle/>
          <a:p>
            <a:r>
              <a:rPr lang="en-US" dirty="0" smtClean="0"/>
              <a:t>Best video possible for each person</a:t>
            </a:r>
          </a:p>
          <a:p>
            <a:r>
              <a:rPr lang="en-US" dirty="0" smtClean="0"/>
              <a:t>No buffering</a:t>
            </a:r>
          </a:p>
          <a:p>
            <a:r>
              <a:rPr lang="en-US" dirty="0" smtClean="0">
                <a:hlinkClick r:id="rId2"/>
              </a:rPr>
              <a:t>http://snfextra.nbcsports.com/</a:t>
            </a:r>
            <a:endParaRPr lang="en-US" dirty="0" smtClean="0"/>
          </a:p>
          <a:p>
            <a:r>
              <a:rPr lang="en-US" dirty="0" smtClean="0">
                <a:hlinkClick r:id="rId3"/>
              </a:rPr>
              <a:t>http://blogs.vertigo.com/personal/bobc/Blog/archive/2009/09/10/get-ready-for-sunday-night-football.aspx</a:t>
            </a:r>
            <a:endParaRPr lang="en-US" dirty="0" smtClean="0"/>
          </a:p>
          <a:p>
            <a:r>
              <a:rPr lang="en-US" dirty="0" smtClean="0">
                <a:hlinkClick r:id="rId4"/>
              </a:rPr>
              <a:t>http://www.iis.net/media/experiencesmoothstreaming</a:t>
            </a:r>
            <a:endParaRPr lang="en-US" dirty="0" smtClean="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Isosceles Triangle 82"/>
          <p:cNvSpPr/>
          <p:nvPr/>
        </p:nvSpPr>
        <p:spPr bwMode="auto">
          <a:xfrm rot="16200000">
            <a:off x="1752600" y="2968546"/>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84" name="Group 95"/>
          <p:cNvGrpSpPr/>
          <p:nvPr/>
        </p:nvGrpSpPr>
        <p:grpSpPr>
          <a:xfrm>
            <a:off x="0" y="2968545"/>
            <a:ext cx="1811756" cy="2289255"/>
            <a:chOff x="7162800" y="2514600"/>
            <a:chExt cx="1964156" cy="2289255"/>
          </a:xfrm>
        </p:grpSpPr>
        <p:sp>
          <p:nvSpPr>
            <p:cNvPr id="85"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86"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87"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88"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89"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90" name="Rounded Rectangle 6">
            <a:hlinkClick r:id="rId7" action="ppaction://hlinksldjump"/>
          </p:cNvPr>
          <p:cNvSpPr/>
          <p:nvPr/>
        </p:nvSpPr>
        <p:spPr>
          <a:xfrm>
            <a:off x="0" y="29685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Media</a:t>
            </a:r>
            <a:endParaRPr lang="en-GB" sz="1400" b="1" dirty="0"/>
          </a:p>
        </p:txBody>
      </p:sp>
      <p:grpSp>
        <p:nvGrpSpPr>
          <p:cNvPr id="61" name="Group 112"/>
          <p:cNvGrpSpPr/>
          <p:nvPr/>
        </p:nvGrpSpPr>
        <p:grpSpPr>
          <a:xfrm>
            <a:off x="8534400" y="5029200"/>
            <a:ext cx="457200" cy="1524000"/>
            <a:chOff x="762000" y="4648200"/>
            <a:chExt cx="1905000" cy="1524000"/>
          </a:xfrm>
        </p:grpSpPr>
        <p:sp>
          <p:nvSpPr>
            <p:cNvPr id="62" name="Rounded Rectangle 61">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3" name="Rounded Rectangle 62">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4" name="Rounded Rectangle 63">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5" name="Rounded Rectangle 64">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6" name="Rounded Rectangle 65">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67" name="Round Diagonal Corner Rectangle 66"/>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r>
              <a:rPr lang="en-GB" sz="2800" b="1" dirty="0" smtClean="0">
                <a:latin typeface="Segoe Semibold" pitchFamily="34" charset="0"/>
              </a:rPr>
              <a:t>More Format Choices</a:t>
            </a:r>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Media</a:t>
            </a:r>
            <a:endParaRPr lang="en-GB" sz="3200" dirty="0"/>
          </a:p>
        </p:txBody>
      </p:sp>
      <p:sp>
        <p:nvSpPr>
          <p:cNvPr id="80"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In addition to native support for VC-1/WMA, Silverlight 3 now offers native support for </a:t>
            </a:r>
            <a:r>
              <a:rPr lang="en-US" sz="1600" dirty="0" smtClean="0">
                <a:solidFill>
                  <a:schemeClr val="accent4">
                    <a:lumMod val="60000"/>
                    <a:lumOff val="40000"/>
                  </a:schemeClr>
                </a:solidFill>
                <a:latin typeface="Segoe Semibold" pitchFamily="34" charset="0"/>
              </a:rPr>
              <a:t>H.264 </a:t>
            </a:r>
            <a:r>
              <a:rPr lang="en-US" sz="1600" dirty="0" smtClean="0">
                <a:solidFill>
                  <a:schemeClr val="tx1"/>
                </a:solidFill>
                <a:latin typeface="Segoe Semibold" pitchFamily="34" charset="0"/>
              </a:rPr>
              <a:t>and </a:t>
            </a:r>
            <a:r>
              <a:rPr lang="en-US" sz="1600" dirty="0" smtClean="0">
                <a:solidFill>
                  <a:schemeClr val="accent4">
                    <a:lumMod val="60000"/>
                    <a:lumOff val="40000"/>
                  </a:schemeClr>
                </a:solidFill>
                <a:latin typeface="Segoe Semibold" pitchFamily="34" charset="0"/>
              </a:rPr>
              <a:t>AAC</a:t>
            </a:r>
            <a:r>
              <a:rPr lang="en-US" sz="1600" dirty="0" smtClean="0">
                <a:solidFill>
                  <a:schemeClr val="tx1"/>
                </a:solidFill>
                <a:latin typeface="Segoe Semibold" pitchFamily="34" charset="0"/>
              </a:rPr>
              <a:t>, giving content distributors a </a:t>
            </a:r>
            <a:r>
              <a:rPr lang="en-US" sz="1600" dirty="0" smtClean="0">
                <a:solidFill>
                  <a:srgbClr val="00B0F0"/>
                </a:solidFill>
                <a:latin typeface="Segoe Semibold" pitchFamily="34" charset="0"/>
              </a:rPr>
              <a:t>choice of widely supported industry formats</a:t>
            </a:r>
          </a:p>
        </p:txBody>
      </p:sp>
      <p:sp>
        <p:nvSpPr>
          <p:cNvPr id="91" name="Rectangle 90"/>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Support for Higher Quality Video and Audio</a:t>
            </a:r>
            <a:endParaRPr lang="en-US" sz="2000" dirty="0">
              <a:solidFill>
                <a:srgbClr val="0070C0"/>
              </a:solidFill>
              <a:latin typeface="Segoe Semibold" pitchFamily="34" charset="0"/>
            </a:endParaRPr>
          </a:p>
        </p:txBody>
      </p:sp>
      <p:sp>
        <p:nvSpPr>
          <p:cNvPr id="22" name="Rounded Rectangle 21">
            <a:hlinkClick r:id="rId9" action="ppaction://hlinksldjump"/>
          </p:cNvPr>
          <p:cNvSpPr/>
          <p:nvPr/>
        </p:nvSpPr>
        <p:spPr>
          <a:xfrm>
            <a:off x="8534400" y="53340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pic>
        <p:nvPicPr>
          <p:cNvPr id="24" name="Picture 2" descr="C:\Users\judy.shi\Desktop\1-5\Media 2.png"/>
          <p:cNvPicPr>
            <a:picLocks noChangeAspect="1" noChangeArrowheads="1"/>
          </p:cNvPicPr>
          <p:nvPr/>
        </p:nvPicPr>
        <p:blipFill>
          <a:blip r:embed="rId13" cstate="print"/>
          <a:srcRect/>
          <a:stretch>
            <a:fillRect/>
          </a:stretch>
        </p:blipFill>
        <p:spPr bwMode="auto">
          <a:xfrm>
            <a:off x="3504762" y="4495800"/>
            <a:ext cx="3929499" cy="1967568"/>
          </a:xfrm>
          <a:prstGeom prst="rect">
            <a:avLst/>
          </a:prstGeom>
          <a:noFill/>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Isosceles Triangle 79"/>
          <p:cNvSpPr/>
          <p:nvPr/>
        </p:nvSpPr>
        <p:spPr bwMode="auto">
          <a:xfrm rot="16200000">
            <a:off x="1752600" y="2968546"/>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81" name="Group 95"/>
          <p:cNvGrpSpPr/>
          <p:nvPr/>
        </p:nvGrpSpPr>
        <p:grpSpPr>
          <a:xfrm>
            <a:off x="0" y="2968545"/>
            <a:ext cx="1811756" cy="2289255"/>
            <a:chOff x="7162800" y="2514600"/>
            <a:chExt cx="1964156" cy="2289255"/>
          </a:xfrm>
        </p:grpSpPr>
        <p:sp>
          <p:nvSpPr>
            <p:cNvPr id="82"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83"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84"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85"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86"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87" name="Rounded Rectangle 6">
            <a:hlinkClick r:id="rId7" action="ppaction://hlinksldjump"/>
          </p:cNvPr>
          <p:cNvSpPr/>
          <p:nvPr/>
        </p:nvSpPr>
        <p:spPr>
          <a:xfrm>
            <a:off x="0" y="29685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Media</a:t>
            </a:r>
            <a:endParaRPr lang="en-GB" sz="1400" b="1" dirty="0"/>
          </a:p>
        </p:txBody>
      </p:sp>
      <p:grpSp>
        <p:nvGrpSpPr>
          <p:cNvPr id="58" name="Group 112"/>
          <p:cNvGrpSpPr/>
          <p:nvPr/>
        </p:nvGrpSpPr>
        <p:grpSpPr>
          <a:xfrm>
            <a:off x="8534400" y="5029200"/>
            <a:ext cx="457200" cy="1524000"/>
            <a:chOff x="762000" y="4648200"/>
            <a:chExt cx="1905000" cy="1524000"/>
          </a:xfrm>
        </p:grpSpPr>
        <p:sp>
          <p:nvSpPr>
            <p:cNvPr id="59" name="Rounded Rectangle 58">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0" name="Rounded Rectangle 59">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1" name="Rounded Rectangle 60">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2" name="Rounded Rectangle 61">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3" name="Rounded Rectangle 62">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64" name="Round Diagonal Corner Rectangle 63"/>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r>
              <a:rPr lang="en-GB" sz="2800" b="1" dirty="0" smtClean="0">
                <a:latin typeface="Segoe Semibold" pitchFamily="34" charset="0"/>
              </a:rPr>
              <a:t>True HD Playback</a:t>
            </a:r>
            <a:br>
              <a:rPr lang="en-GB" sz="2800" b="1" dirty="0" smtClean="0">
                <a:latin typeface="Segoe Semibold" pitchFamily="34" charset="0"/>
              </a:rPr>
            </a:br>
            <a:r>
              <a:rPr lang="en-GB" sz="2800" b="1" dirty="0" smtClean="0">
                <a:latin typeface="Segoe Semibold" pitchFamily="34" charset="0"/>
              </a:rPr>
              <a:t>in Full Screen</a:t>
            </a:r>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Media</a:t>
            </a:r>
            <a:endParaRPr lang="en-GB" sz="3200" dirty="0"/>
          </a:p>
        </p:txBody>
      </p:sp>
      <p:sp>
        <p:nvSpPr>
          <p:cNvPr id="78"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Silverlight 3 leverages </a:t>
            </a:r>
            <a:r>
              <a:rPr lang="en-US" sz="1600" dirty="0" smtClean="0">
                <a:solidFill>
                  <a:srgbClr val="00B0F0"/>
                </a:solidFill>
                <a:latin typeface="Segoe Semibold" pitchFamily="34" charset="0"/>
              </a:rPr>
              <a:t>graphics processor unit (GPU) hardware acceleration </a:t>
            </a:r>
            <a:r>
              <a:rPr lang="en-US" sz="1600" dirty="0" smtClean="0">
                <a:solidFill>
                  <a:schemeClr val="tx1"/>
                </a:solidFill>
                <a:latin typeface="Segoe Semibold" pitchFamily="34" charset="0"/>
              </a:rPr>
              <a:t>to deliver true full-screen 720p+ HD video playback</a:t>
            </a:r>
            <a:endParaRPr lang="en-GB" sz="1600" dirty="0" smtClean="0">
              <a:solidFill>
                <a:schemeClr val="tx1"/>
              </a:solidFill>
              <a:latin typeface="Segoe Semibold" pitchFamily="34" charset="0"/>
            </a:endParaRPr>
          </a:p>
        </p:txBody>
      </p:sp>
      <p:sp>
        <p:nvSpPr>
          <p:cNvPr id="88" name="Rectangle 87"/>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Support for Higher Quality Video and Audio</a:t>
            </a:r>
            <a:endParaRPr lang="en-US" sz="2000" dirty="0">
              <a:solidFill>
                <a:srgbClr val="0070C0"/>
              </a:solidFill>
              <a:latin typeface="Segoe Semibold" pitchFamily="34" charset="0"/>
            </a:endParaRPr>
          </a:p>
        </p:txBody>
      </p:sp>
      <p:sp>
        <p:nvSpPr>
          <p:cNvPr id="22" name="Rounded Rectangle 21">
            <a:hlinkClick r:id="rId10" action="ppaction://hlinksldjump"/>
          </p:cNvPr>
          <p:cNvSpPr/>
          <p:nvPr/>
        </p:nvSpPr>
        <p:spPr>
          <a:xfrm>
            <a:off x="8534400" y="56388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pic>
        <p:nvPicPr>
          <p:cNvPr id="23" name="Picture 2" descr="C:\Users\judy.shi\Desktop\MEDIA3.png"/>
          <p:cNvPicPr>
            <a:picLocks noChangeAspect="1" noChangeArrowheads="1"/>
          </p:cNvPicPr>
          <p:nvPr/>
        </p:nvPicPr>
        <p:blipFill>
          <a:blip r:embed="rId13" cstate="print"/>
          <a:srcRect/>
          <a:stretch>
            <a:fillRect/>
          </a:stretch>
        </p:blipFill>
        <p:spPr bwMode="auto">
          <a:xfrm>
            <a:off x="2895600" y="3505200"/>
            <a:ext cx="5275384" cy="3352800"/>
          </a:xfrm>
          <a:prstGeom prst="rect">
            <a:avLst/>
          </a:prstGeom>
          <a:noFill/>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Isosceles Triangle 79"/>
          <p:cNvSpPr/>
          <p:nvPr/>
        </p:nvSpPr>
        <p:spPr bwMode="auto">
          <a:xfrm rot="16200000">
            <a:off x="1752600" y="2968546"/>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81" name="Group 95"/>
          <p:cNvGrpSpPr/>
          <p:nvPr/>
        </p:nvGrpSpPr>
        <p:grpSpPr>
          <a:xfrm>
            <a:off x="0" y="2968545"/>
            <a:ext cx="1811756" cy="2289255"/>
            <a:chOff x="7162800" y="2514600"/>
            <a:chExt cx="1964156" cy="2289255"/>
          </a:xfrm>
        </p:grpSpPr>
        <p:sp>
          <p:nvSpPr>
            <p:cNvPr id="82"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83"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84"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85"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86"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87" name="Rounded Rectangle 6">
            <a:hlinkClick r:id="rId7" action="ppaction://hlinksldjump"/>
          </p:cNvPr>
          <p:cNvSpPr/>
          <p:nvPr/>
        </p:nvSpPr>
        <p:spPr>
          <a:xfrm>
            <a:off x="0" y="29685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Media</a:t>
            </a:r>
            <a:endParaRPr lang="en-GB" sz="1400" b="1" dirty="0"/>
          </a:p>
        </p:txBody>
      </p:sp>
      <p:grpSp>
        <p:nvGrpSpPr>
          <p:cNvPr id="59" name="Group 112"/>
          <p:cNvGrpSpPr/>
          <p:nvPr/>
        </p:nvGrpSpPr>
        <p:grpSpPr>
          <a:xfrm>
            <a:off x="8534400" y="5029200"/>
            <a:ext cx="457200" cy="1524000"/>
            <a:chOff x="762000" y="4648200"/>
            <a:chExt cx="1905000" cy="1524000"/>
          </a:xfrm>
        </p:grpSpPr>
        <p:sp>
          <p:nvSpPr>
            <p:cNvPr id="60" name="Rounded Rectangle 59">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1" name="Rounded Rectangle 60">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2" name="Rounded Rectangle 61">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3" name="Rounded Rectangle 62">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4" name="Rounded Rectangle 63">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65" name="Round Diagonal Corner Rectangle 64"/>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r>
              <a:rPr lang="en-GB" sz="2800" b="1" dirty="0" smtClean="0">
                <a:latin typeface="Segoe Semibold" pitchFamily="34" charset="0"/>
              </a:rPr>
              <a:t>Extensible Media</a:t>
            </a:r>
            <a:br>
              <a:rPr lang="en-GB" sz="2800" b="1" dirty="0" smtClean="0">
                <a:latin typeface="Segoe Semibold" pitchFamily="34" charset="0"/>
              </a:rPr>
            </a:br>
            <a:r>
              <a:rPr lang="en-GB" sz="2800" b="1" dirty="0" smtClean="0">
                <a:latin typeface="Segoe Semibold" pitchFamily="34" charset="0"/>
              </a:rPr>
              <a:t>Format Support</a:t>
            </a:r>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Media</a:t>
            </a:r>
            <a:endParaRPr lang="en-GB" sz="3200" dirty="0"/>
          </a:p>
        </p:txBody>
      </p:sp>
      <p:sp>
        <p:nvSpPr>
          <p:cNvPr id="78"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With the new </a:t>
            </a:r>
            <a:r>
              <a:rPr lang="en-US" sz="1600" dirty="0" smtClean="0">
                <a:solidFill>
                  <a:schemeClr val="accent4">
                    <a:lumMod val="60000"/>
                    <a:lumOff val="40000"/>
                  </a:schemeClr>
                </a:solidFill>
                <a:latin typeface="Segoe Semibold" pitchFamily="34" charset="0"/>
              </a:rPr>
              <a:t>Raw AV pipeline</a:t>
            </a:r>
            <a:r>
              <a:rPr lang="en-US" sz="1600" dirty="0" smtClean="0">
                <a:solidFill>
                  <a:schemeClr val="tx1"/>
                </a:solidFill>
                <a:latin typeface="Segoe Semibold" pitchFamily="34" charset="0"/>
              </a:rPr>
              <a:t>, Silverlight can support a wide variety of third-party </a:t>
            </a:r>
            <a:r>
              <a:rPr lang="en-US" sz="1600" dirty="0" err="1" smtClean="0">
                <a:solidFill>
                  <a:schemeClr val="tx1"/>
                </a:solidFill>
                <a:latin typeface="Segoe Semibold" pitchFamily="34" charset="0"/>
              </a:rPr>
              <a:t>codecs</a:t>
            </a:r>
            <a:r>
              <a:rPr lang="en-US" sz="1600" dirty="0" smtClean="0">
                <a:solidFill>
                  <a:schemeClr val="tx1"/>
                </a:solidFill>
                <a:latin typeface="Segoe Semibold" pitchFamily="34" charset="0"/>
              </a:rPr>
              <a:t>. Audio and video can be decoded outside the runtime and passed to Silverlight for rendering, extending format support beyond the native </a:t>
            </a:r>
            <a:r>
              <a:rPr lang="en-US" sz="1600" dirty="0" err="1" smtClean="0">
                <a:solidFill>
                  <a:schemeClr val="tx1"/>
                </a:solidFill>
                <a:latin typeface="Segoe Semibold" pitchFamily="34" charset="0"/>
              </a:rPr>
              <a:t>codecs</a:t>
            </a:r>
            <a:r>
              <a:rPr lang="en-US" sz="1600" dirty="0" smtClean="0">
                <a:solidFill>
                  <a:schemeClr val="tx1"/>
                </a:solidFill>
                <a:latin typeface="Segoe Semibold" pitchFamily="34" charset="0"/>
              </a:rPr>
              <a:t>. </a:t>
            </a:r>
            <a:endParaRPr lang="en-GB" sz="1600" dirty="0" smtClean="0">
              <a:solidFill>
                <a:schemeClr val="tx1"/>
              </a:solidFill>
              <a:latin typeface="Segoe Semibold" pitchFamily="34" charset="0"/>
            </a:endParaRPr>
          </a:p>
        </p:txBody>
      </p:sp>
      <p:sp>
        <p:nvSpPr>
          <p:cNvPr id="88" name="Rectangle 87"/>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Support for Higher Quality Video and Audio</a:t>
            </a:r>
            <a:endParaRPr lang="en-US" sz="2000" dirty="0">
              <a:solidFill>
                <a:srgbClr val="0070C0"/>
              </a:solidFill>
              <a:latin typeface="Segoe Semibold" pitchFamily="34" charset="0"/>
            </a:endParaRPr>
          </a:p>
        </p:txBody>
      </p:sp>
      <p:sp>
        <p:nvSpPr>
          <p:cNvPr id="22" name="Rounded Rectangle 21">
            <a:hlinkClick r:id="rId11" action="ppaction://hlinksldjump"/>
          </p:cNvPr>
          <p:cNvSpPr/>
          <p:nvPr/>
        </p:nvSpPr>
        <p:spPr>
          <a:xfrm>
            <a:off x="8534400" y="59436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pic>
        <p:nvPicPr>
          <p:cNvPr id="24" name="Picture 2" descr="C:\Users\judy.shi\Desktop\1-5\Media 4.png"/>
          <p:cNvPicPr>
            <a:picLocks noChangeAspect="1" noChangeArrowheads="1"/>
          </p:cNvPicPr>
          <p:nvPr/>
        </p:nvPicPr>
        <p:blipFill>
          <a:blip r:embed="rId13" cstate="print"/>
          <a:srcRect/>
          <a:stretch>
            <a:fillRect/>
          </a:stretch>
        </p:blipFill>
        <p:spPr bwMode="auto">
          <a:xfrm>
            <a:off x="3581400" y="3962400"/>
            <a:ext cx="4247468" cy="2562775"/>
          </a:xfrm>
          <a:prstGeom prst="rect">
            <a:avLst/>
          </a:prstGeom>
          <a:noFill/>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Isosceles Triangle 78"/>
          <p:cNvSpPr/>
          <p:nvPr/>
        </p:nvSpPr>
        <p:spPr bwMode="auto">
          <a:xfrm rot="16200000">
            <a:off x="1752600" y="2968546"/>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80" name="Group 95"/>
          <p:cNvGrpSpPr/>
          <p:nvPr/>
        </p:nvGrpSpPr>
        <p:grpSpPr>
          <a:xfrm>
            <a:off x="0" y="2968545"/>
            <a:ext cx="1811756" cy="2289255"/>
            <a:chOff x="7162800" y="2514600"/>
            <a:chExt cx="1964156" cy="2289255"/>
          </a:xfrm>
        </p:grpSpPr>
        <p:sp>
          <p:nvSpPr>
            <p:cNvPr id="81"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82"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83"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84"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85"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86" name="Rounded Rectangle 6">
            <a:hlinkClick r:id="rId7" action="ppaction://hlinksldjump"/>
          </p:cNvPr>
          <p:cNvSpPr/>
          <p:nvPr/>
        </p:nvSpPr>
        <p:spPr>
          <a:xfrm>
            <a:off x="0" y="29685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Media</a:t>
            </a:r>
            <a:endParaRPr lang="en-GB" sz="1400" b="1" dirty="0"/>
          </a:p>
        </p:txBody>
      </p:sp>
      <p:grpSp>
        <p:nvGrpSpPr>
          <p:cNvPr id="60" name="Group 112"/>
          <p:cNvGrpSpPr/>
          <p:nvPr/>
        </p:nvGrpSpPr>
        <p:grpSpPr>
          <a:xfrm>
            <a:off x="8534400" y="5029200"/>
            <a:ext cx="457200" cy="1524000"/>
            <a:chOff x="762000" y="4648200"/>
            <a:chExt cx="1905000" cy="1524000"/>
          </a:xfrm>
        </p:grpSpPr>
        <p:sp>
          <p:nvSpPr>
            <p:cNvPr id="61" name="Rounded Rectangle 60">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2" name="Rounded Rectangle 61">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3" name="Rounded Rectangle 62">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4" name="Rounded Rectangle 63">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5" name="Rounded Rectangle 64">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66" name="Round Diagonal Corner Rectangle 65"/>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Industry Leading</a:t>
            </a:r>
            <a:br>
              <a:rPr lang="en-GB" sz="2800" b="1" dirty="0" smtClean="0">
                <a:latin typeface="Segoe Semibold" pitchFamily="34" charset="0"/>
              </a:rPr>
            </a:br>
            <a:r>
              <a:rPr lang="en-GB" sz="2800" b="1" dirty="0" smtClean="0">
                <a:latin typeface="Segoe Semibold" pitchFamily="34" charset="0"/>
              </a:rPr>
              <a:t>Content Protection</a:t>
            </a:r>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Media</a:t>
            </a:r>
            <a:endParaRPr lang="en-GB" sz="3200" dirty="0"/>
          </a:p>
        </p:txBody>
      </p:sp>
      <p:sp>
        <p:nvSpPr>
          <p:cNvPr id="75" name="Rectangle 74"/>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Support for Higher Quality Video and Audio</a:t>
            </a:r>
            <a:endParaRPr lang="en-US" sz="2000" dirty="0">
              <a:solidFill>
                <a:srgbClr val="0070C0"/>
              </a:solidFill>
              <a:latin typeface="Segoe Semibold" pitchFamily="34" charset="0"/>
            </a:endParaRPr>
          </a:p>
        </p:txBody>
      </p:sp>
      <p:sp>
        <p:nvSpPr>
          <p:cNvPr id="77"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Silverlight DRM, Powered by</a:t>
            </a:r>
            <a:r>
              <a:rPr lang="en-US" sz="1600" b="1" dirty="0" smtClean="0">
                <a:solidFill>
                  <a:schemeClr val="tx1"/>
                </a:solidFill>
                <a:latin typeface="Segoe Semibold" pitchFamily="34" charset="0"/>
              </a:rPr>
              <a:t> </a:t>
            </a:r>
            <a:r>
              <a:rPr lang="en-US" sz="1600" dirty="0" err="1" smtClean="0">
                <a:solidFill>
                  <a:schemeClr val="accent4">
                    <a:lumMod val="60000"/>
                    <a:lumOff val="40000"/>
                  </a:schemeClr>
                </a:solidFill>
                <a:latin typeface="Segoe Semibold" pitchFamily="34" charset="0"/>
              </a:rPr>
              <a:t>PlayReady</a:t>
            </a:r>
            <a:r>
              <a:rPr lang="en-US" sz="1600" dirty="0" smtClean="0">
                <a:solidFill>
                  <a:schemeClr val="accent4">
                    <a:lumMod val="60000"/>
                    <a:lumOff val="40000"/>
                  </a:schemeClr>
                </a:solidFill>
                <a:latin typeface="Segoe Semibold" pitchFamily="34" charset="0"/>
              </a:rPr>
              <a:t> Content Protection </a:t>
            </a:r>
            <a:r>
              <a:rPr lang="en-US" sz="1600" dirty="0" smtClean="0">
                <a:solidFill>
                  <a:schemeClr val="tx1"/>
                </a:solidFill>
                <a:latin typeface="Segoe Semibold" pitchFamily="34" charset="0"/>
              </a:rPr>
              <a:t>enables protected in-browser experiences using AES encryption or Windows Media DRM.</a:t>
            </a:r>
            <a:endParaRPr lang="en-GB" sz="1600" dirty="0" smtClean="0">
              <a:solidFill>
                <a:schemeClr val="tx1"/>
              </a:solidFill>
              <a:latin typeface="Segoe Semibold" pitchFamily="34" charset="0"/>
            </a:endParaRPr>
          </a:p>
        </p:txBody>
      </p:sp>
      <p:sp>
        <p:nvSpPr>
          <p:cNvPr id="23" name="Rounded Rectangle 22">
            <a:hlinkClick r:id="rId12" action="ppaction://hlinksldjump"/>
          </p:cNvPr>
          <p:cNvSpPr/>
          <p:nvPr/>
        </p:nvSpPr>
        <p:spPr>
          <a:xfrm>
            <a:off x="8534400" y="62484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pic>
        <p:nvPicPr>
          <p:cNvPr id="25" name="Picture 2" descr="C:\Users\judy.shi\Desktop\Forest\NX\ICONS\V2\MEDIA5.png"/>
          <p:cNvPicPr>
            <a:picLocks noChangeAspect="1" noChangeArrowheads="1"/>
          </p:cNvPicPr>
          <p:nvPr/>
        </p:nvPicPr>
        <p:blipFill>
          <a:blip r:embed="rId13" cstate="print"/>
          <a:srcRect/>
          <a:stretch>
            <a:fillRect/>
          </a:stretch>
        </p:blipFill>
        <p:spPr bwMode="auto">
          <a:xfrm>
            <a:off x="2819400" y="3352800"/>
            <a:ext cx="5515175" cy="3505200"/>
          </a:xfrm>
          <a:prstGeom prst="rect">
            <a:avLst/>
          </a:prstGeom>
          <a:noFill/>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3" name="Text Placeholder 2"/>
          <p:cNvSpPr>
            <a:spLocks noGrp="1"/>
          </p:cNvSpPr>
          <p:nvPr>
            <p:ph type="body" sz="quarter" idx="10"/>
          </p:nvPr>
        </p:nvSpPr>
        <p:spPr>
          <a:xfrm>
            <a:off x="359833" y="1203855"/>
            <a:ext cx="7945967" cy="4881336"/>
          </a:xfrm>
        </p:spPr>
        <p:txBody>
          <a:bodyPr/>
          <a:lstStyle/>
          <a:p>
            <a:pPr>
              <a:buNone/>
            </a:pPr>
            <a:r>
              <a:rPr lang="en-US" sz="2000" b="1" dirty="0" smtClean="0"/>
              <a:t>8:30 AM – 9:30 AM (Jon Galloway)</a:t>
            </a:r>
          </a:p>
          <a:p>
            <a:pPr>
              <a:buNone/>
            </a:pPr>
            <a:r>
              <a:rPr lang="en-US" sz="2000" b="1" dirty="0" smtClean="0"/>
              <a:t>Silverlight Intro\Overview</a:t>
            </a:r>
          </a:p>
          <a:p>
            <a:pPr>
              <a:buNone/>
            </a:pPr>
            <a:endParaRPr lang="en-US" sz="1200" dirty="0" smtClean="0"/>
          </a:p>
          <a:p>
            <a:pPr>
              <a:buNone/>
            </a:pPr>
            <a:r>
              <a:rPr lang="en-US" sz="1200" dirty="0" smtClean="0"/>
              <a:t>9:45 – 11:00 AM (Jon Galloway)</a:t>
            </a:r>
          </a:p>
          <a:p>
            <a:pPr>
              <a:buNone/>
            </a:pPr>
            <a:r>
              <a:rPr lang="en-US" sz="1200" dirty="0" smtClean="0"/>
              <a:t>XAML &amp; Expression Tools</a:t>
            </a:r>
          </a:p>
          <a:p>
            <a:pPr>
              <a:buNone/>
            </a:pPr>
            <a:endParaRPr lang="en-US" sz="1200" dirty="0" smtClean="0"/>
          </a:p>
          <a:p>
            <a:pPr>
              <a:buNone/>
            </a:pPr>
            <a:r>
              <a:rPr lang="en-US" sz="1200" dirty="0" smtClean="0"/>
              <a:t>11:15 - 12:15 PM (Tim </a:t>
            </a:r>
            <a:r>
              <a:rPr lang="en-US" sz="1200" dirty="0" err="1" smtClean="0"/>
              <a:t>Heuer</a:t>
            </a:r>
            <a:r>
              <a:rPr lang="en-US" sz="1200" dirty="0" smtClean="0"/>
              <a:t>)</a:t>
            </a:r>
          </a:p>
          <a:p>
            <a:pPr>
              <a:buNone/>
            </a:pPr>
            <a:r>
              <a:rPr lang="en-US" sz="1200" dirty="0" smtClean="0"/>
              <a:t>Animation, Audio, Video</a:t>
            </a:r>
          </a:p>
          <a:p>
            <a:pPr>
              <a:buNone/>
            </a:pPr>
            <a:endParaRPr lang="en-US" sz="1200" dirty="0" smtClean="0"/>
          </a:p>
          <a:p>
            <a:pPr>
              <a:buNone/>
            </a:pPr>
            <a:r>
              <a:rPr lang="en-US" sz="1200" dirty="0" smtClean="0"/>
              <a:t>12:15 PM – 1:15 PM</a:t>
            </a:r>
          </a:p>
          <a:p>
            <a:pPr>
              <a:buNone/>
            </a:pPr>
            <a:r>
              <a:rPr lang="en-US" sz="1200" dirty="0" smtClean="0"/>
              <a:t>Lunch Provided</a:t>
            </a:r>
          </a:p>
          <a:p>
            <a:pPr>
              <a:buNone/>
            </a:pPr>
            <a:endParaRPr lang="en-US" sz="1200" dirty="0" smtClean="0"/>
          </a:p>
          <a:p>
            <a:pPr>
              <a:buNone/>
            </a:pPr>
            <a:r>
              <a:rPr lang="en-US" sz="1200" dirty="0" smtClean="0"/>
              <a:t>1:15 PM – 2:30 PM (Tim </a:t>
            </a:r>
            <a:r>
              <a:rPr lang="en-US" sz="1200" dirty="0" err="1" smtClean="0"/>
              <a:t>Heuer</a:t>
            </a:r>
            <a:r>
              <a:rPr lang="en-US" sz="1200" dirty="0" smtClean="0"/>
              <a:t>)</a:t>
            </a:r>
          </a:p>
          <a:p>
            <a:pPr>
              <a:buNone/>
            </a:pPr>
            <a:r>
              <a:rPr lang="en-US" sz="1200" dirty="0" smtClean="0"/>
              <a:t>Silverlight Controls</a:t>
            </a:r>
          </a:p>
          <a:p>
            <a:pPr>
              <a:buNone/>
            </a:pPr>
            <a:endParaRPr lang="en-US" sz="1200" dirty="0" smtClean="0"/>
          </a:p>
          <a:p>
            <a:pPr>
              <a:buNone/>
            </a:pPr>
            <a:r>
              <a:rPr lang="en-US" sz="1200" dirty="0" smtClean="0"/>
              <a:t>2:45 PM – 4:00 PM (Robert </a:t>
            </a:r>
            <a:r>
              <a:rPr lang="en-US" sz="1200" dirty="0" err="1" smtClean="0"/>
              <a:t>Altland</a:t>
            </a:r>
            <a:r>
              <a:rPr lang="en-US" sz="1200" dirty="0" smtClean="0"/>
              <a:t>)</a:t>
            </a:r>
          </a:p>
          <a:p>
            <a:pPr>
              <a:buNone/>
            </a:pPr>
            <a:r>
              <a:rPr lang="en-US" sz="1200" dirty="0" smtClean="0"/>
              <a:t>Silverlight and Data</a:t>
            </a:r>
          </a:p>
          <a:p>
            <a:pPr>
              <a:buNone/>
            </a:pPr>
            <a:endParaRPr lang="en-US" sz="1200" dirty="0" smtClean="0"/>
          </a:p>
          <a:p>
            <a:pPr>
              <a:buNone/>
            </a:pPr>
            <a:r>
              <a:rPr lang="en-US" sz="1200" dirty="0" smtClean="0"/>
              <a:t>4:15 PM – 5:00 PM (Robert </a:t>
            </a:r>
            <a:r>
              <a:rPr lang="en-US" sz="1200" dirty="0" err="1" smtClean="0"/>
              <a:t>Altland</a:t>
            </a:r>
            <a:r>
              <a:rPr lang="en-US" sz="1200" dirty="0" smtClean="0"/>
              <a:t>)</a:t>
            </a:r>
          </a:p>
          <a:p>
            <a:pPr>
              <a:buNone/>
            </a:pPr>
            <a:r>
              <a:rPr lang="en-US" sz="1200" dirty="0" smtClean="0"/>
              <a:t>Silverlight Development Process (Team Development, Debugging, Testing, Deployment) </a:t>
            </a:r>
          </a:p>
          <a:p>
            <a:pPr>
              <a:buNone/>
            </a:pPr>
            <a:endParaRPr lang="en-US" sz="1200" dirty="0" smtClean="0"/>
          </a:p>
          <a:p>
            <a:pPr>
              <a:buNone/>
            </a:pPr>
            <a:r>
              <a:rPr lang="en-US" sz="1200" dirty="0" smtClean="0"/>
              <a:t>5:00 PM – 5:15 PM</a:t>
            </a:r>
          </a:p>
          <a:p>
            <a:pPr>
              <a:buNone/>
            </a:pPr>
            <a:r>
              <a:rPr lang="en-US" sz="1200" dirty="0" smtClean="0"/>
              <a:t>Closing and Giveaways</a:t>
            </a:r>
            <a:endParaRPr lang="en-US" sz="1200"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112"/>
          <p:cNvGrpSpPr/>
          <p:nvPr/>
        </p:nvGrpSpPr>
        <p:grpSpPr>
          <a:xfrm>
            <a:off x="8534400" y="4724400"/>
            <a:ext cx="457200" cy="1828800"/>
            <a:chOff x="762000" y="4648200"/>
            <a:chExt cx="1905000" cy="1828800"/>
          </a:xfrm>
        </p:grpSpPr>
        <p:sp>
          <p:nvSpPr>
            <p:cNvPr id="46" name="Rounded Rectangle 45">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7" name="Rounded Rectangle 46">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8" name="Rounded Rectangle 47">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9" name="Rounded Rectangle 48">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0" name="Rounded Rectangle 49">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6" name="Rounded Rectangle 55">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36" name="Round Diagonal Corner Rectangle 35"/>
          <p:cNvSpPr/>
          <p:nvPr/>
        </p:nvSpPr>
        <p:spPr bwMode="auto">
          <a:xfrm flipH="1">
            <a:off x="2362200" y="1828800"/>
            <a:ext cx="6477000" cy="4800600"/>
          </a:xfrm>
          <a:prstGeom prst="round2DiagRect">
            <a:avLst>
              <a:gd name="adj1" fmla="val 7441"/>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endParaRPr lang="en-GB" sz="2800" b="1" dirty="0" smtClean="0">
              <a:latin typeface="Segoe Semibold" pitchFamily="34" charset="0"/>
            </a:endParaRPr>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Graphics</a:t>
            </a:r>
            <a:endParaRPr lang="en-GB" sz="3200" dirty="0"/>
          </a:p>
        </p:txBody>
      </p:sp>
      <p:sp>
        <p:nvSpPr>
          <p:cNvPr id="37" name="Isosceles Triangle 36"/>
          <p:cNvSpPr/>
          <p:nvPr/>
        </p:nvSpPr>
        <p:spPr bwMode="auto">
          <a:xfrm rot="16200000">
            <a:off x="1752600" y="34290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38" name="Group 95"/>
          <p:cNvGrpSpPr/>
          <p:nvPr/>
        </p:nvGrpSpPr>
        <p:grpSpPr>
          <a:xfrm>
            <a:off x="0" y="2968545"/>
            <a:ext cx="1811756" cy="2289255"/>
            <a:chOff x="7162800" y="2514600"/>
            <a:chExt cx="1964156" cy="2289255"/>
          </a:xfrm>
        </p:grpSpPr>
        <p:sp>
          <p:nvSpPr>
            <p:cNvPr id="39"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0"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1"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2"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3"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55" name="Rounded Rectangle 6">
            <a:hlinkClick r:id="rId12" action="ppaction://hlinksldjump"/>
          </p:cNvPr>
          <p:cNvSpPr/>
          <p:nvPr/>
        </p:nvSpPr>
        <p:spPr>
          <a:xfrm>
            <a:off x="0" y="34290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Graphics</a:t>
            </a:r>
            <a:endParaRPr lang="en-GB" sz="1400" b="1" dirty="0"/>
          </a:p>
        </p:txBody>
      </p:sp>
      <p:sp>
        <p:nvSpPr>
          <p:cNvPr id="66" name="Rectangle 65"/>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Empowering Rich Experiences</a:t>
            </a:r>
            <a:endParaRPr lang="en-US" sz="2000" dirty="0">
              <a:solidFill>
                <a:srgbClr val="0070C0"/>
              </a:solidFill>
              <a:latin typeface="Segoe Semibold" pitchFamily="34" charset="0"/>
            </a:endParaRPr>
          </a:p>
        </p:txBody>
      </p:sp>
      <p:pic>
        <p:nvPicPr>
          <p:cNvPr id="21" name="Picture 4" descr="C:\Users\judy.shi\Desktop\5.png"/>
          <p:cNvPicPr>
            <a:picLocks noChangeAspect="1" noChangeArrowheads="1"/>
          </p:cNvPicPr>
          <p:nvPr/>
        </p:nvPicPr>
        <p:blipFill>
          <a:blip r:embed="rId14" cstate="print"/>
          <a:srcRect/>
          <a:stretch>
            <a:fillRect/>
          </a:stretch>
        </p:blipFill>
        <p:spPr bwMode="auto">
          <a:xfrm>
            <a:off x="6200348" y="2514600"/>
            <a:ext cx="1800652" cy="706724"/>
          </a:xfrm>
          <a:prstGeom prst="rect">
            <a:avLst/>
          </a:prstGeom>
          <a:noFill/>
        </p:spPr>
      </p:pic>
      <p:pic>
        <p:nvPicPr>
          <p:cNvPr id="22" name="Picture 2" descr="C:\Users\judy.shi\Desktop\Bitmap-Caching.png"/>
          <p:cNvPicPr>
            <a:picLocks noChangeAspect="1" noChangeArrowheads="1"/>
          </p:cNvPicPr>
          <p:nvPr/>
        </p:nvPicPr>
        <p:blipFill>
          <a:blip r:embed="rId15" cstate="print"/>
          <a:srcRect/>
          <a:stretch>
            <a:fillRect/>
          </a:stretch>
        </p:blipFill>
        <p:spPr bwMode="auto">
          <a:xfrm>
            <a:off x="3268876" y="4037265"/>
            <a:ext cx="1408523" cy="799162"/>
          </a:xfrm>
          <a:prstGeom prst="rect">
            <a:avLst/>
          </a:prstGeom>
          <a:noFill/>
        </p:spPr>
      </p:pic>
      <p:grpSp>
        <p:nvGrpSpPr>
          <p:cNvPr id="23" name="Group 22"/>
          <p:cNvGrpSpPr/>
          <p:nvPr/>
        </p:nvGrpSpPr>
        <p:grpSpPr>
          <a:xfrm>
            <a:off x="6591721" y="4187248"/>
            <a:ext cx="1104479" cy="544594"/>
            <a:chOff x="2971800" y="4037951"/>
            <a:chExt cx="5410200" cy="2667649"/>
          </a:xfrm>
        </p:grpSpPr>
        <p:pic>
          <p:nvPicPr>
            <p:cNvPr id="24" name="Picture 2"/>
            <p:cNvPicPr>
              <a:picLocks noChangeAspect="1" noChangeArrowheads="1"/>
            </p:cNvPicPr>
            <p:nvPr/>
          </p:nvPicPr>
          <p:blipFill>
            <a:blip r:embed="rId16" cstate="print"/>
            <a:srcRect/>
            <a:stretch>
              <a:fillRect/>
            </a:stretch>
          </p:blipFill>
          <p:spPr bwMode="auto">
            <a:xfrm>
              <a:off x="2971800" y="4037951"/>
              <a:ext cx="2971800" cy="2667649"/>
            </a:xfrm>
            <a:prstGeom prst="rect">
              <a:avLst/>
            </a:prstGeom>
            <a:ln>
              <a:noFill/>
            </a:ln>
            <a:effectLst>
              <a:outerShdw blurRad="292100" dist="139700" dir="2700000" algn="tl" rotWithShape="0">
                <a:srgbClr val="333333">
                  <a:alpha val="65000"/>
                </a:srgbClr>
              </a:outerShdw>
            </a:effectLst>
            <a:scene3d>
              <a:camera prst="perspectiveHeroicExtremeRightFacing"/>
              <a:lightRig rig="threePt" dir="t"/>
            </a:scene3d>
          </p:spPr>
        </p:pic>
        <p:pic>
          <p:nvPicPr>
            <p:cNvPr id="25" name="Picture 3"/>
            <p:cNvPicPr>
              <a:picLocks noChangeAspect="1" noChangeArrowheads="1"/>
            </p:cNvPicPr>
            <p:nvPr/>
          </p:nvPicPr>
          <p:blipFill>
            <a:blip r:embed="rId17" cstate="print"/>
            <a:srcRect/>
            <a:stretch>
              <a:fillRect/>
            </a:stretch>
          </p:blipFill>
          <p:spPr bwMode="auto">
            <a:xfrm>
              <a:off x="5486400" y="4037953"/>
              <a:ext cx="2895600" cy="2636117"/>
            </a:xfrm>
            <a:prstGeom prst="rect">
              <a:avLst/>
            </a:prstGeom>
            <a:ln>
              <a:noFill/>
            </a:ln>
            <a:effectLst>
              <a:outerShdw blurRad="292100" dist="139700" dir="2700000" algn="tl" rotWithShape="0">
                <a:srgbClr val="333333">
                  <a:alpha val="65000"/>
                </a:srgbClr>
              </a:outerShdw>
            </a:effectLst>
            <a:scene3d>
              <a:camera prst="perspectiveHeroicExtremeLeftFacing"/>
              <a:lightRig rig="threePt" dir="t"/>
            </a:scene3d>
          </p:spPr>
        </p:pic>
      </p:grpSp>
      <p:pic>
        <p:nvPicPr>
          <p:cNvPr id="26" name="Picture 5" descr="C:\Users\judy.shi\Desktop\61.png"/>
          <p:cNvPicPr>
            <a:picLocks noChangeAspect="1" noChangeArrowheads="1"/>
          </p:cNvPicPr>
          <p:nvPr/>
        </p:nvPicPr>
        <p:blipFill>
          <a:blip r:embed="rId18" cstate="print"/>
          <a:srcRect/>
          <a:stretch>
            <a:fillRect/>
          </a:stretch>
        </p:blipFill>
        <p:spPr bwMode="auto">
          <a:xfrm>
            <a:off x="3109144" y="5638800"/>
            <a:ext cx="1744114" cy="684534"/>
          </a:xfrm>
          <a:prstGeom prst="rect">
            <a:avLst/>
          </a:prstGeom>
          <a:noFill/>
        </p:spPr>
      </p:pic>
      <p:pic>
        <p:nvPicPr>
          <p:cNvPr id="28" name="Picture 2" descr="C:\Users\judy.shi\Desktop\1-5\2.1.png"/>
          <p:cNvPicPr>
            <a:picLocks noChangeAspect="1" noChangeArrowheads="1"/>
          </p:cNvPicPr>
          <p:nvPr/>
        </p:nvPicPr>
        <p:blipFill>
          <a:blip r:embed="rId19" cstate="print"/>
          <a:srcRect/>
          <a:stretch>
            <a:fillRect/>
          </a:stretch>
        </p:blipFill>
        <p:spPr bwMode="auto">
          <a:xfrm>
            <a:off x="3406471" y="2590800"/>
            <a:ext cx="1165529" cy="661293"/>
          </a:xfrm>
          <a:prstGeom prst="rect">
            <a:avLst/>
          </a:prstGeom>
          <a:noFill/>
        </p:spPr>
      </p:pic>
      <p:grpSp>
        <p:nvGrpSpPr>
          <p:cNvPr id="44" name="Group 43"/>
          <p:cNvGrpSpPr/>
          <p:nvPr/>
        </p:nvGrpSpPr>
        <p:grpSpPr>
          <a:xfrm>
            <a:off x="2590800" y="2133600"/>
            <a:ext cx="5943600" cy="4267200"/>
            <a:chOff x="2590800" y="2057400"/>
            <a:chExt cx="5943600" cy="4267200"/>
          </a:xfrm>
        </p:grpSpPr>
        <p:sp>
          <p:nvSpPr>
            <p:cNvPr id="51" name="Rounded Rectangle 50"/>
            <p:cNvSpPr/>
            <p:nvPr/>
          </p:nvSpPr>
          <p:spPr bwMode="auto">
            <a:xfrm>
              <a:off x="25908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Perspective 3D Graphics</a:t>
              </a:r>
              <a:endParaRPr kumimoji="0" lang="en-US" sz="1600" b="0" i="0" u="none" strike="noStrike" cap="none" normalizeH="0" baseline="0" dirty="0" smtClean="0">
                <a:solidFill>
                  <a:schemeClr val="tx1"/>
                </a:solidFill>
                <a:latin typeface="Segoe Semibold" pitchFamily="34" charset="0"/>
              </a:endParaRPr>
            </a:p>
          </p:txBody>
        </p:sp>
        <p:sp>
          <p:nvSpPr>
            <p:cNvPr id="53" name="Rounded Rectangle 52"/>
            <p:cNvSpPr/>
            <p:nvPr/>
          </p:nvSpPr>
          <p:spPr bwMode="auto">
            <a:xfrm>
              <a:off x="57150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Bitmap Caching</a:t>
              </a:r>
              <a:endParaRPr kumimoji="0" lang="en-US" sz="1600" b="0" i="0" u="none" strike="noStrike" cap="none" normalizeH="0" baseline="0" dirty="0" smtClean="0">
                <a:solidFill>
                  <a:schemeClr val="tx1"/>
                </a:solidFill>
                <a:latin typeface="Segoe Semibold" pitchFamily="34" charset="0"/>
              </a:endParaRPr>
            </a:p>
          </p:txBody>
        </p:sp>
        <p:sp>
          <p:nvSpPr>
            <p:cNvPr id="54" name="Rounded Rectangle 53"/>
            <p:cNvSpPr/>
            <p:nvPr/>
          </p:nvSpPr>
          <p:spPr bwMode="auto">
            <a:xfrm>
              <a:off x="25908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New Bitmap API</a:t>
              </a:r>
              <a:endParaRPr kumimoji="0" lang="en-US" sz="1600" b="0" i="0" u="none" strike="noStrike" cap="none" normalizeH="0" baseline="0" dirty="0" smtClean="0">
                <a:solidFill>
                  <a:schemeClr val="tx1"/>
                </a:solidFill>
                <a:latin typeface="Segoe Semibold" pitchFamily="34" charset="0"/>
              </a:endParaRPr>
            </a:p>
          </p:txBody>
        </p:sp>
        <p:sp>
          <p:nvSpPr>
            <p:cNvPr id="57" name="Rounded Rectangle 56"/>
            <p:cNvSpPr/>
            <p:nvPr/>
          </p:nvSpPr>
          <p:spPr bwMode="auto">
            <a:xfrm>
              <a:off x="57150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Themed App Support</a:t>
              </a:r>
              <a:endParaRPr kumimoji="0" lang="en-US" sz="1600" b="0" i="0" u="none" strike="noStrike" cap="none" normalizeH="0" baseline="0" dirty="0" smtClean="0">
                <a:solidFill>
                  <a:schemeClr val="tx1"/>
                </a:solidFill>
                <a:latin typeface="Segoe Semibold" pitchFamily="34" charset="0"/>
              </a:endParaRPr>
            </a:p>
          </p:txBody>
        </p:sp>
        <p:sp>
          <p:nvSpPr>
            <p:cNvPr id="58" name="Rounded Rectangle 57"/>
            <p:cNvSpPr/>
            <p:nvPr/>
          </p:nvSpPr>
          <p:spPr bwMode="auto">
            <a:xfrm>
              <a:off x="2590800" y="5105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Enhanced Control Skinning</a:t>
              </a:r>
              <a:endParaRPr kumimoji="0" lang="en-US" sz="1600" b="0" i="0" u="none" strike="noStrike" cap="none" normalizeH="0" baseline="0" dirty="0" smtClean="0">
                <a:solidFill>
                  <a:schemeClr val="tx1"/>
                </a:solidFill>
                <a:latin typeface="Segoe Semibold" pitchFamily="34" charset="0"/>
              </a:endParaRPr>
            </a:p>
          </p:txBody>
        </p:sp>
        <p:sp>
          <p:nvSpPr>
            <p:cNvPr id="59" name="Rounded Rectangle 58"/>
            <p:cNvSpPr/>
            <p:nvPr/>
          </p:nvSpPr>
          <p:spPr bwMode="auto">
            <a:xfrm>
              <a:off x="5715000" y="5105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Improved Text Rendering</a:t>
              </a:r>
              <a:endParaRPr kumimoji="0" lang="en-US" sz="1600" b="0" i="0" u="none" strike="noStrike" cap="none" normalizeH="0" baseline="0" dirty="0" smtClean="0">
                <a:solidFill>
                  <a:schemeClr val="tx1"/>
                </a:solidFill>
                <a:latin typeface="Segoe Semibold" pitchFamily="34" charset="0"/>
              </a:endParaRPr>
            </a:p>
          </p:txBody>
        </p:sp>
      </p:grpSp>
      <p:pic>
        <p:nvPicPr>
          <p:cNvPr id="70657" name="Picture 1"/>
          <p:cNvPicPr>
            <a:picLocks noChangeAspect="1" noChangeArrowheads="1"/>
          </p:cNvPicPr>
          <p:nvPr/>
        </p:nvPicPr>
        <p:blipFill>
          <a:blip r:embed="rId20" cstate="print"/>
          <a:srcRect/>
          <a:stretch>
            <a:fillRect/>
          </a:stretch>
        </p:blipFill>
        <p:spPr bwMode="auto">
          <a:xfrm>
            <a:off x="6019800" y="5638800"/>
            <a:ext cx="2124075" cy="66726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Isosceles Triangle 34"/>
          <p:cNvSpPr/>
          <p:nvPr/>
        </p:nvSpPr>
        <p:spPr bwMode="auto">
          <a:xfrm rot="16200000">
            <a:off x="1752600" y="34290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36" name="Group 95"/>
          <p:cNvGrpSpPr/>
          <p:nvPr/>
        </p:nvGrpSpPr>
        <p:grpSpPr>
          <a:xfrm>
            <a:off x="0" y="2968545"/>
            <a:ext cx="1811756" cy="2289255"/>
            <a:chOff x="7162800" y="2514600"/>
            <a:chExt cx="1964156" cy="2289255"/>
          </a:xfrm>
        </p:grpSpPr>
        <p:sp>
          <p:nvSpPr>
            <p:cNvPr id="37"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38"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39"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0"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1"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grpSp>
        <p:nvGrpSpPr>
          <p:cNvPr id="43" name="Group 112"/>
          <p:cNvGrpSpPr/>
          <p:nvPr/>
        </p:nvGrpSpPr>
        <p:grpSpPr>
          <a:xfrm>
            <a:off x="8534400" y="4724400"/>
            <a:ext cx="457200" cy="1828800"/>
            <a:chOff x="762000" y="4648200"/>
            <a:chExt cx="1905000" cy="1828800"/>
          </a:xfrm>
        </p:grpSpPr>
        <p:sp>
          <p:nvSpPr>
            <p:cNvPr id="44" name="Rounded Rectangle 43">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5" name="Rounded Rectangle 44">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6" name="Rounded Rectangle 45">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7" name="Rounded Rectangle 46">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8" name="Rounded Rectangle 47">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9" name="Rounded Rectangle 48">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0" name="Round Diagonal Corner Rectangle 49"/>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Perspective 3D Graphics</a:t>
            </a:r>
            <a:br>
              <a:rPr lang="en-GB" sz="2800" b="1" dirty="0" smtClean="0">
                <a:latin typeface="Segoe Semibold" pitchFamily="34" charset="0"/>
              </a:rPr>
            </a:br>
            <a:r>
              <a:rPr lang="en-GB" sz="2800" b="1" dirty="0" smtClean="0">
                <a:latin typeface="Segoe Semibold" pitchFamily="34" charset="0"/>
              </a:rPr>
              <a:t>&amp; Animation Effects</a:t>
            </a:r>
          </a:p>
        </p:txBody>
      </p:sp>
      <p:sp>
        <p:nvSpPr>
          <p:cNvPr id="51"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Silverlight 3 supports </a:t>
            </a:r>
            <a:r>
              <a:rPr lang="en-US" sz="1600" dirty="0" smtClean="0">
                <a:solidFill>
                  <a:schemeClr val="accent4">
                    <a:lumMod val="60000"/>
                    <a:lumOff val="40000"/>
                  </a:schemeClr>
                </a:solidFill>
                <a:latin typeface="Segoe Semibold" pitchFamily="34" charset="0"/>
              </a:rPr>
              <a:t>Perspective 3d Effects</a:t>
            </a:r>
            <a:r>
              <a:rPr lang="en-US" sz="1600" dirty="0" smtClean="0">
                <a:solidFill>
                  <a:schemeClr val="tx1"/>
                </a:solidFill>
                <a:latin typeface="Segoe Semibold" pitchFamily="34" charset="0"/>
              </a:rPr>
              <a:t>, so users can rotate or scale live content in space without writing any additional code, and </a:t>
            </a:r>
            <a:r>
              <a:rPr lang="en-US" sz="1600" dirty="0" smtClean="0">
                <a:solidFill>
                  <a:schemeClr val="accent4">
                    <a:lumMod val="60000"/>
                    <a:lumOff val="40000"/>
                  </a:schemeClr>
                </a:solidFill>
                <a:latin typeface="Segoe Semibold" pitchFamily="34" charset="0"/>
              </a:rPr>
              <a:t>Animation Effects </a:t>
            </a:r>
            <a:r>
              <a:rPr lang="en-US" sz="1600" dirty="0" smtClean="0">
                <a:solidFill>
                  <a:schemeClr val="tx1"/>
                </a:solidFill>
                <a:latin typeface="Segoe Semibold" pitchFamily="34" charset="0"/>
              </a:rPr>
              <a:t>such as spring and bounce, to make more natural movement. </a:t>
            </a:r>
            <a:endParaRPr lang="en-GB" sz="1900" dirty="0" smtClean="0">
              <a:solidFill>
                <a:schemeClr val="tx1"/>
              </a:solidFill>
              <a:latin typeface="Segoe Semibold" pitchFamily="34" charset="0"/>
            </a:endParaRPr>
          </a:p>
          <a:p>
            <a:pPr marL="228600" lvl="1">
              <a:buNone/>
            </a:pPr>
            <a:endParaRPr lang="en-GB" sz="1600" dirty="0" smtClean="0">
              <a:solidFill>
                <a:schemeClr val="tx1"/>
              </a:solidFill>
              <a:latin typeface="Segoe Semibold" pitchFamily="34" charset="0"/>
            </a:endParaRPr>
          </a:p>
        </p:txBody>
      </p:sp>
      <p:sp>
        <p:nvSpPr>
          <p:cNvPr id="52" name="Rounded Rectangle 6">
            <a:hlinkClick r:id="rId6" action="ppaction://hlinksldjump"/>
          </p:cNvPr>
          <p:cNvSpPr/>
          <p:nvPr/>
        </p:nvSpPr>
        <p:spPr>
          <a:xfrm>
            <a:off x="0" y="34290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Graphics</a:t>
            </a:r>
            <a:endParaRPr lang="en-GB" sz="1400" b="1" dirty="0"/>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Graphics</a:t>
            </a:r>
            <a:endParaRPr lang="en-GB" sz="3200" dirty="0"/>
          </a:p>
        </p:txBody>
      </p:sp>
      <p:sp>
        <p:nvSpPr>
          <p:cNvPr id="61" name="Rounded Rectangle 60">
            <a:hlinkClick r:id="rId8" action="ppaction://hlinksldjump"/>
          </p:cNvPr>
          <p:cNvSpPr/>
          <p:nvPr/>
        </p:nvSpPr>
        <p:spPr>
          <a:xfrm>
            <a:off x="8534400" y="47244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73" name="Rectangle 72"/>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Empowering Rich Experiences</a:t>
            </a:r>
            <a:endParaRPr lang="en-US" sz="2000" dirty="0">
              <a:solidFill>
                <a:srgbClr val="0070C0"/>
              </a:solidFill>
              <a:latin typeface="Segoe Semibold" pitchFamily="34" charset="0"/>
            </a:endParaRPr>
          </a:p>
        </p:txBody>
      </p:sp>
      <p:pic>
        <p:nvPicPr>
          <p:cNvPr id="23" name="Picture 2" descr="C:\Users\judy.shi\Desktop\1-5\2.1.png"/>
          <p:cNvPicPr>
            <a:picLocks noChangeAspect="1" noChangeArrowheads="1"/>
          </p:cNvPicPr>
          <p:nvPr/>
        </p:nvPicPr>
        <p:blipFill>
          <a:blip r:embed="rId14" cstate="print"/>
          <a:srcRect/>
          <a:stretch>
            <a:fillRect/>
          </a:stretch>
        </p:blipFill>
        <p:spPr bwMode="auto">
          <a:xfrm>
            <a:off x="3352800" y="3962400"/>
            <a:ext cx="4424362" cy="2510276"/>
          </a:xfrm>
          <a:prstGeom prst="rect">
            <a:avLst/>
          </a:prstGeom>
          <a:noFill/>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Isosceles Triangle 44"/>
          <p:cNvSpPr/>
          <p:nvPr/>
        </p:nvSpPr>
        <p:spPr bwMode="auto">
          <a:xfrm rot="16200000">
            <a:off x="1752600" y="34290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46" name="Group 95"/>
          <p:cNvGrpSpPr/>
          <p:nvPr/>
        </p:nvGrpSpPr>
        <p:grpSpPr>
          <a:xfrm>
            <a:off x="0" y="2968545"/>
            <a:ext cx="1811756" cy="2289255"/>
            <a:chOff x="7162800" y="2514600"/>
            <a:chExt cx="1964156" cy="2289255"/>
          </a:xfrm>
        </p:grpSpPr>
        <p:sp>
          <p:nvSpPr>
            <p:cNvPr id="47"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8"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9"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50"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51"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grpSp>
        <p:nvGrpSpPr>
          <p:cNvPr id="52" name="Group 112"/>
          <p:cNvGrpSpPr/>
          <p:nvPr/>
        </p:nvGrpSpPr>
        <p:grpSpPr>
          <a:xfrm>
            <a:off x="8534400" y="4724400"/>
            <a:ext cx="457200" cy="1828800"/>
            <a:chOff x="762000" y="4648200"/>
            <a:chExt cx="1905000" cy="1828800"/>
          </a:xfrm>
        </p:grpSpPr>
        <p:sp>
          <p:nvSpPr>
            <p:cNvPr id="53" name="Rounded Rectangle 52">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4" name="Rounded Rectangle 53">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5" name="Rounded Rectangle 54">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6" name="Rounded Rectangle 55">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7" name="Rounded Rectangle 56">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8" name="Rounded Rectangle 57">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9" name="Round Diagonal Corner Rectangle 58"/>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Bitmap Caching</a:t>
            </a:r>
          </a:p>
        </p:txBody>
      </p:sp>
      <p:sp>
        <p:nvSpPr>
          <p:cNvPr id="60"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Silverlight 3 dramatically improves the </a:t>
            </a:r>
            <a:r>
              <a:rPr lang="en-US" sz="1600" dirty="0" smtClean="0">
                <a:solidFill>
                  <a:schemeClr val="accent4">
                    <a:lumMod val="60000"/>
                    <a:lumOff val="40000"/>
                  </a:schemeClr>
                </a:solidFill>
                <a:latin typeface="Segoe Semibold" pitchFamily="34" charset="0"/>
              </a:rPr>
              <a:t>rendering performance </a:t>
            </a:r>
            <a:r>
              <a:rPr lang="en-US" sz="1600" dirty="0" smtClean="0">
                <a:solidFill>
                  <a:schemeClr val="tx1"/>
                </a:solidFill>
                <a:latin typeface="Segoe Semibold" pitchFamily="34" charset="0"/>
              </a:rPr>
              <a:t>of applications by allowing users to </a:t>
            </a:r>
            <a:r>
              <a:rPr lang="en-US" sz="1600" dirty="0" smtClean="0">
                <a:solidFill>
                  <a:srgbClr val="00B0F0"/>
                </a:solidFill>
                <a:latin typeface="Segoe Semibold" pitchFamily="34" charset="0"/>
              </a:rPr>
              <a:t>cache vector content, text, and controls into bitmaps</a:t>
            </a:r>
            <a:r>
              <a:rPr lang="en-US" sz="1600" dirty="0" smtClean="0">
                <a:solidFill>
                  <a:schemeClr val="tx1"/>
                </a:solidFill>
                <a:latin typeface="Segoe Semibold" pitchFamily="34" charset="0"/>
              </a:rPr>
              <a:t>.</a:t>
            </a:r>
            <a:endParaRPr lang="en-GB" sz="1600" dirty="0" smtClean="0">
              <a:solidFill>
                <a:schemeClr val="tx1"/>
              </a:solidFill>
              <a:latin typeface="Segoe Semibold" pitchFamily="34" charset="0"/>
            </a:endParaRPr>
          </a:p>
        </p:txBody>
      </p:sp>
      <p:sp>
        <p:nvSpPr>
          <p:cNvPr id="61" name="Rounded Rectangle 6">
            <a:hlinkClick r:id="rId6" action="ppaction://hlinksldjump"/>
          </p:cNvPr>
          <p:cNvSpPr/>
          <p:nvPr/>
        </p:nvSpPr>
        <p:spPr>
          <a:xfrm>
            <a:off x="0" y="34290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Graphics</a:t>
            </a:r>
            <a:endParaRPr lang="en-GB" sz="1400" b="1" dirty="0"/>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Graphics</a:t>
            </a:r>
            <a:endParaRPr lang="en-GB" sz="3200" dirty="0"/>
          </a:p>
        </p:txBody>
      </p:sp>
      <p:sp>
        <p:nvSpPr>
          <p:cNvPr id="77" name="Rounded Rectangle 76">
            <a:hlinkClick r:id="rId9" action="ppaction://hlinksldjump"/>
          </p:cNvPr>
          <p:cNvSpPr/>
          <p:nvPr/>
        </p:nvSpPr>
        <p:spPr>
          <a:xfrm>
            <a:off x="8534400" y="50292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89" name="Rectangle 88"/>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Empowering Rich Experiences</a:t>
            </a:r>
            <a:endParaRPr lang="en-US" sz="2000" dirty="0">
              <a:solidFill>
                <a:srgbClr val="0070C0"/>
              </a:solidFill>
              <a:latin typeface="Segoe Semibold" pitchFamily="34" charset="0"/>
            </a:endParaRPr>
          </a:p>
        </p:txBody>
      </p:sp>
      <p:pic>
        <p:nvPicPr>
          <p:cNvPr id="24" name="Picture 4" descr="C:\Users\judy.shi\Desktop\5.png"/>
          <p:cNvPicPr>
            <a:picLocks noChangeAspect="1" noChangeArrowheads="1"/>
          </p:cNvPicPr>
          <p:nvPr/>
        </p:nvPicPr>
        <p:blipFill>
          <a:blip r:embed="rId14" cstate="print"/>
          <a:srcRect/>
          <a:stretch>
            <a:fillRect/>
          </a:stretch>
        </p:blipFill>
        <p:spPr bwMode="auto">
          <a:xfrm>
            <a:off x="2743200" y="3962400"/>
            <a:ext cx="5676900" cy="2228084"/>
          </a:xfrm>
          <a:prstGeom prst="rect">
            <a:avLst/>
          </a:prstGeom>
          <a:noFill/>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p:cNvSpPr/>
          <p:nvPr/>
        </p:nvSpPr>
        <p:spPr bwMode="auto">
          <a:xfrm rot="16200000">
            <a:off x="1752600" y="34290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39" name="Group 95"/>
          <p:cNvGrpSpPr/>
          <p:nvPr/>
        </p:nvGrpSpPr>
        <p:grpSpPr>
          <a:xfrm>
            <a:off x="0" y="2968545"/>
            <a:ext cx="1811756" cy="2289255"/>
            <a:chOff x="7162800" y="2514600"/>
            <a:chExt cx="1964156" cy="2289255"/>
          </a:xfrm>
        </p:grpSpPr>
        <p:sp>
          <p:nvSpPr>
            <p:cNvPr id="40"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1"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3"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4"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5"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grpSp>
        <p:nvGrpSpPr>
          <p:cNvPr id="46" name="Group 112"/>
          <p:cNvGrpSpPr/>
          <p:nvPr/>
        </p:nvGrpSpPr>
        <p:grpSpPr>
          <a:xfrm>
            <a:off x="8534400" y="4724400"/>
            <a:ext cx="457200" cy="1828800"/>
            <a:chOff x="762000" y="4648200"/>
            <a:chExt cx="1905000" cy="1828800"/>
          </a:xfrm>
        </p:grpSpPr>
        <p:sp>
          <p:nvSpPr>
            <p:cNvPr id="47" name="Rounded Rectangle 46">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8" name="Rounded Rectangle 47">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9" name="Rounded Rectangle 48">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0" name="Rounded Rectangle 49">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1" name="Rounded Rectangle 50">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2" name="Rounded Rectangle 51">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3" name="Round Diagonal Corner Rectangle 52"/>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New Bitmap API &amp;</a:t>
            </a:r>
            <a:br>
              <a:rPr lang="en-GB" sz="2800" b="1" dirty="0" smtClean="0">
                <a:latin typeface="Segoe Semibold" pitchFamily="34" charset="0"/>
              </a:rPr>
            </a:br>
            <a:r>
              <a:rPr lang="en-GB" sz="2800" b="1" dirty="0" smtClean="0">
                <a:latin typeface="Segoe Semibold" pitchFamily="34" charset="0"/>
              </a:rPr>
              <a:t>Pixel Shader Effects</a:t>
            </a:r>
          </a:p>
        </p:txBody>
      </p:sp>
      <p:sp>
        <p:nvSpPr>
          <p:cNvPr id="54"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Read and write pixel values directly to a bitmap with the new </a:t>
            </a:r>
            <a:r>
              <a:rPr lang="en-US" sz="1600" dirty="0" smtClean="0">
                <a:solidFill>
                  <a:schemeClr val="accent4">
                    <a:lumMod val="60000"/>
                    <a:lumOff val="40000"/>
                  </a:schemeClr>
                </a:solidFill>
                <a:latin typeface="Segoe Semibold" pitchFamily="34" charset="0"/>
              </a:rPr>
              <a:t>Bitmap API</a:t>
            </a:r>
            <a:r>
              <a:rPr lang="en-US" sz="1600" dirty="0" smtClean="0">
                <a:solidFill>
                  <a:schemeClr val="tx1"/>
                </a:solidFill>
                <a:latin typeface="Segoe Semibold" pitchFamily="34" charset="0"/>
              </a:rPr>
              <a:t>, and use the new</a:t>
            </a:r>
            <a:r>
              <a:rPr lang="en-US" sz="1600" b="1" dirty="0" smtClean="0">
                <a:solidFill>
                  <a:schemeClr val="tx1"/>
                </a:solidFill>
                <a:latin typeface="Segoe Semibold" pitchFamily="34" charset="0"/>
              </a:rPr>
              <a:t> </a:t>
            </a:r>
            <a:r>
              <a:rPr lang="en-US" sz="1600" b="1" dirty="0" smtClean="0">
                <a:solidFill>
                  <a:schemeClr val="accent4">
                    <a:lumMod val="60000"/>
                    <a:lumOff val="40000"/>
                  </a:schemeClr>
                </a:solidFill>
                <a:latin typeface="Segoe Semibold" pitchFamily="34" charset="0"/>
              </a:rPr>
              <a:t>Pixel Shader Effects </a:t>
            </a:r>
            <a:r>
              <a:rPr lang="en-US" sz="1600" b="1" dirty="0" smtClean="0">
                <a:solidFill>
                  <a:schemeClr val="tx1"/>
                </a:solidFill>
                <a:latin typeface="Segoe Semibold" pitchFamily="34" charset="0"/>
              </a:rPr>
              <a:t>such as </a:t>
            </a:r>
            <a:r>
              <a:rPr lang="en-US" sz="1600" dirty="0" smtClean="0">
                <a:solidFill>
                  <a:schemeClr val="tx1"/>
                </a:solidFill>
                <a:latin typeface="Segoe Semibold" pitchFamily="34" charset="0"/>
              </a:rPr>
              <a:t>blur and drop shadow or create your own unique effects that can be applied to any control or object in the application.  </a:t>
            </a:r>
          </a:p>
          <a:p>
            <a:pPr marL="228600" lvl="1"/>
            <a:endParaRPr lang="en-GB" sz="1600" dirty="0" smtClean="0">
              <a:solidFill>
                <a:schemeClr val="tx1"/>
              </a:solidFill>
              <a:latin typeface="Segoe Semibold" pitchFamily="34" charset="0"/>
            </a:endParaRPr>
          </a:p>
          <a:p>
            <a:pPr marL="228600" indent="-228600" defTabSz="1221315">
              <a:spcAft>
                <a:spcPts val="445"/>
              </a:spcAft>
              <a:defRPr/>
            </a:pPr>
            <a:endParaRPr lang="en-GB" dirty="0" smtClean="0">
              <a:solidFill>
                <a:schemeClr val="tx1"/>
              </a:solidFill>
              <a:latin typeface="Segoe Semibold" pitchFamily="34" charset="0"/>
            </a:endParaRPr>
          </a:p>
        </p:txBody>
      </p:sp>
      <p:sp>
        <p:nvSpPr>
          <p:cNvPr id="55" name="Rounded Rectangle 6">
            <a:hlinkClick r:id="rId6" action="ppaction://hlinksldjump"/>
          </p:cNvPr>
          <p:cNvSpPr/>
          <p:nvPr/>
        </p:nvSpPr>
        <p:spPr>
          <a:xfrm>
            <a:off x="0" y="34290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Graphics</a:t>
            </a:r>
            <a:endParaRPr lang="en-GB" sz="1400" b="1" dirty="0"/>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Graphics</a:t>
            </a:r>
            <a:endParaRPr lang="en-GB" sz="3200" dirty="0"/>
          </a:p>
        </p:txBody>
      </p:sp>
      <p:sp>
        <p:nvSpPr>
          <p:cNvPr id="72" name="Rounded Rectangle 71">
            <a:hlinkClick r:id="rId10" action="ppaction://hlinksldjump"/>
          </p:cNvPr>
          <p:cNvSpPr/>
          <p:nvPr/>
        </p:nvSpPr>
        <p:spPr>
          <a:xfrm>
            <a:off x="8534400" y="53340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82" name="Rectangle 81"/>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Empowering Rich Experiences</a:t>
            </a:r>
            <a:endParaRPr lang="en-US" sz="2000" dirty="0">
              <a:solidFill>
                <a:srgbClr val="0070C0"/>
              </a:solidFill>
              <a:latin typeface="Segoe Semibold" pitchFamily="34" charset="0"/>
            </a:endParaRPr>
          </a:p>
        </p:txBody>
      </p:sp>
      <p:pic>
        <p:nvPicPr>
          <p:cNvPr id="24" name="Picture 2" descr="C:\Users\judy.shi\Desktop\Bitmap-Caching.png"/>
          <p:cNvPicPr>
            <a:picLocks noChangeAspect="1" noChangeArrowheads="1"/>
          </p:cNvPicPr>
          <p:nvPr/>
        </p:nvPicPr>
        <p:blipFill>
          <a:blip r:embed="rId14" cstate="print"/>
          <a:srcRect/>
          <a:stretch>
            <a:fillRect/>
          </a:stretch>
        </p:blipFill>
        <p:spPr bwMode="auto">
          <a:xfrm>
            <a:off x="2890838" y="3699213"/>
            <a:ext cx="5567362" cy="3158787"/>
          </a:xfrm>
          <a:prstGeom prst="rect">
            <a:avLst/>
          </a:prstGeom>
          <a:noFill/>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Isosceles Triangle 65"/>
          <p:cNvSpPr/>
          <p:nvPr/>
        </p:nvSpPr>
        <p:spPr bwMode="auto">
          <a:xfrm rot="16200000">
            <a:off x="1752600" y="34290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67" name="Group 95"/>
          <p:cNvGrpSpPr/>
          <p:nvPr/>
        </p:nvGrpSpPr>
        <p:grpSpPr>
          <a:xfrm>
            <a:off x="0" y="2968545"/>
            <a:ext cx="1811756" cy="2289255"/>
            <a:chOff x="7162800" y="2514600"/>
            <a:chExt cx="1964156" cy="2289255"/>
          </a:xfrm>
        </p:grpSpPr>
        <p:sp>
          <p:nvSpPr>
            <p:cNvPr id="68"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69"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70"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71"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72"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grpSp>
        <p:nvGrpSpPr>
          <p:cNvPr id="73" name="Group 112"/>
          <p:cNvGrpSpPr/>
          <p:nvPr/>
        </p:nvGrpSpPr>
        <p:grpSpPr>
          <a:xfrm>
            <a:off x="8534400" y="4724400"/>
            <a:ext cx="457200" cy="1828800"/>
            <a:chOff x="762000" y="4648200"/>
            <a:chExt cx="1905000" cy="1828800"/>
          </a:xfrm>
        </p:grpSpPr>
        <p:sp>
          <p:nvSpPr>
            <p:cNvPr id="74" name="Rounded Rectangle 73">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5" name="Rounded Rectangle 74">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6" name="Rounded Rectangle 75">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7" name="Rounded Rectangle 76">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8" name="Rounded Rectangle 77">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9" name="Rounded Rectangle 78">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80" name="Round Diagonal Corner Rectangle 79"/>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Themed Application</a:t>
            </a:r>
            <a:br>
              <a:rPr lang="en-GB" sz="2800" b="1" dirty="0" smtClean="0">
                <a:latin typeface="Segoe Semibold" pitchFamily="34" charset="0"/>
              </a:rPr>
            </a:br>
            <a:r>
              <a:rPr lang="en-GB" sz="2800" b="1" dirty="0" smtClean="0">
                <a:latin typeface="Segoe Semibold" pitchFamily="34" charset="0"/>
              </a:rPr>
              <a:t>Support</a:t>
            </a:r>
          </a:p>
        </p:txBody>
      </p:sp>
      <p:sp>
        <p:nvSpPr>
          <p:cNvPr id="81"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Developers can now </a:t>
            </a:r>
            <a:r>
              <a:rPr lang="en-US" sz="1600" dirty="0" smtClean="0">
                <a:solidFill>
                  <a:srgbClr val="00B0F0"/>
                </a:solidFill>
                <a:latin typeface="Segoe Semibold" pitchFamily="34" charset="0"/>
              </a:rPr>
              <a:t>theme applications </a:t>
            </a:r>
            <a:r>
              <a:rPr lang="en-US" sz="1600" dirty="0" smtClean="0">
                <a:solidFill>
                  <a:schemeClr val="tx1"/>
                </a:solidFill>
                <a:latin typeface="Segoe Semibold" pitchFamily="34" charset="0"/>
              </a:rPr>
              <a:t>by applying styles to their controls and changing them at runtime. Additionally, styles can be cascaded by basing them on each other.</a:t>
            </a:r>
            <a:endParaRPr lang="en-GB" sz="1600" dirty="0" smtClean="0">
              <a:solidFill>
                <a:schemeClr val="tx1"/>
              </a:solidFill>
              <a:latin typeface="Segoe Semibold" pitchFamily="34" charset="0"/>
            </a:endParaRPr>
          </a:p>
        </p:txBody>
      </p:sp>
      <p:sp>
        <p:nvSpPr>
          <p:cNvPr id="82" name="Rounded Rectangle 6">
            <a:hlinkClick r:id="rId6" action="ppaction://hlinksldjump"/>
          </p:cNvPr>
          <p:cNvSpPr/>
          <p:nvPr/>
        </p:nvSpPr>
        <p:spPr>
          <a:xfrm>
            <a:off x="0" y="34290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Graphics</a:t>
            </a:r>
            <a:endParaRPr lang="en-GB" sz="1400" b="1" dirty="0"/>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Graphics</a:t>
            </a:r>
            <a:endParaRPr lang="en-GB" sz="3200" dirty="0"/>
          </a:p>
        </p:txBody>
      </p:sp>
      <p:grpSp>
        <p:nvGrpSpPr>
          <p:cNvPr id="24" name="Group 23"/>
          <p:cNvGrpSpPr/>
          <p:nvPr/>
        </p:nvGrpSpPr>
        <p:grpSpPr>
          <a:xfrm>
            <a:off x="3352800" y="4038600"/>
            <a:ext cx="4495800" cy="2216779"/>
            <a:chOff x="2971800" y="4037951"/>
            <a:chExt cx="5410200" cy="2667649"/>
          </a:xfrm>
        </p:grpSpPr>
        <p:pic>
          <p:nvPicPr>
            <p:cNvPr id="36" name="Picture 2"/>
            <p:cNvPicPr>
              <a:picLocks noChangeAspect="1" noChangeArrowheads="1"/>
            </p:cNvPicPr>
            <p:nvPr/>
          </p:nvPicPr>
          <p:blipFill>
            <a:blip r:embed="rId14" cstate="print"/>
            <a:srcRect/>
            <a:stretch>
              <a:fillRect/>
            </a:stretch>
          </p:blipFill>
          <p:spPr bwMode="auto">
            <a:xfrm>
              <a:off x="2971800" y="4037951"/>
              <a:ext cx="2971800" cy="2667649"/>
            </a:xfrm>
            <a:prstGeom prst="rect">
              <a:avLst/>
            </a:prstGeom>
            <a:ln>
              <a:noFill/>
            </a:ln>
            <a:effectLst>
              <a:outerShdw blurRad="292100" dist="139700" dir="2700000" algn="tl" rotWithShape="0">
                <a:srgbClr val="333333">
                  <a:alpha val="65000"/>
                </a:srgbClr>
              </a:outerShdw>
            </a:effectLst>
            <a:scene3d>
              <a:camera prst="perspectiveHeroicExtremeRightFacing"/>
              <a:lightRig rig="threePt" dir="t"/>
            </a:scene3d>
          </p:spPr>
        </p:pic>
        <p:pic>
          <p:nvPicPr>
            <p:cNvPr id="40" name="Picture 3"/>
            <p:cNvPicPr>
              <a:picLocks noChangeAspect="1" noChangeArrowheads="1"/>
            </p:cNvPicPr>
            <p:nvPr/>
          </p:nvPicPr>
          <p:blipFill>
            <a:blip r:embed="rId15" cstate="print"/>
            <a:srcRect/>
            <a:stretch>
              <a:fillRect/>
            </a:stretch>
          </p:blipFill>
          <p:spPr bwMode="auto">
            <a:xfrm>
              <a:off x="5486400" y="4037953"/>
              <a:ext cx="2895600" cy="2636117"/>
            </a:xfrm>
            <a:prstGeom prst="rect">
              <a:avLst/>
            </a:prstGeom>
            <a:ln>
              <a:noFill/>
            </a:ln>
            <a:effectLst>
              <a:outerShdw blurRad="292100" dist="139700" dir="2700000" algn="tl" rotWithShape="0">
                <a:srgbClr val="333333">
                  <a:alpha val="65000"/>
                </a:srgbClr>
              </a:outerShdw>
            </a:effectLst>
            <a:scene3d>
              <a:camera prst="perspectiveHeroicExtremeLeftFacing"/>
              <a:lightRig rig="threePt" dir="t"/>
            </a:scene3d>
          </p:spPr>
        </p:pic>
      </p:grpSp>
      <p:sp>
        <p:nvSpPr>
          <p:cNvPr id="100" name="Rounded Rectangle 99">
            <a:hlinkClick r:id="rId11" action="ppaction://hlinksldjump"/>
          </p:cNvPr>
          <p:cNvSpPr/>
          <p:nvPr/>
        </p:nvSpPr>
        <p:spPr>
          <a:xfrm>
            <a:off x="8534400" y="56388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109" name="Rectangle 108"/>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Empowering Rich Experiences</a:t>
            </a:r>
            <a:endParaRPr lang="en-US" sz="2000" dirty="0">
              <a:solidFill>
                <a:srgbClr val="0070C0"/>
              </a:solidFill>
              <a:latin typeface="Segoe Semibold" pitchFamily="34" charset="0"/>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Isosceles Triangle 35"/>
          <p:cNvSpPr/>
          <p:nvPr/>
        </p:nvSpPr>
        <p:spPr bwMode="auto">
          <a:xfrm rot="16200000">
            <a:off x="1752600" y="34290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40" name="Group 95"/>
          <p:cNvGrpSpPr/>
          <p:nvPr/>
        </p:nvGrpSpPr>
        <p:grpSpPr>
          <a:xfrm>
            <a:off x="0" y="2968545"/>
            <a:ext cx="1811756" cy="2289255"/>
            <a:chOff x="7162800" y="2514600"/>
            <a:chExt cx="1964156" cy="2289255"/>
          </a:xfrm>
        </p:grpSpPr>
        <p:sp>
          <p:nvSpPr>
            <p:cNvPr id="41"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3"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4"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5"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6"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grpSp>
        <p:nvGrpSpPr>
          <p:cNvPr id="47" name="Group 112"/>
          <p:cNvGrpSpPr/>
          <p:nvPr/>
        </p:nvGrpSpPr>
        <p:grpSpPr>
          <a:xfrm>
            <a:off x="8534400" y="4724400"/>
            <a:ext cx="457200" cy="1828800"/>
            <a:chOff x="762000" y="4648200"/>
            <a:chExt cx="1905000" cy="1828800"/>
          </a:xfrm>
        </p:grpSpPr>
        <p:sp>
          <p:nvSpPr>
            <p:cNvPr id="48" name="Rounded Rectangle 47">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9" name="Rounded Rectangle 48">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0" name="Rounded Rectangle 49">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1" name="Rounded Rectangle 50">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2" name="Rounded Rectangle 51">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3" name="Rounded Rectangle 52">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4" name="Round Diagonal Corner Rectangle 53"/>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Enhanced</a:t>
            </a:r>
            <a:br>
              <a:rPr lang="en-GB" sz="2800" b="1" dirty="0" smtClean="0">
                <a:latin typeface="Segoe Semibold" pitchFamily="34" charset="0"/>
              </a:rPr>
            </a:br>
            <a:r>
              <a:rPr lang="en-GB" sz="2800" b="1" dirty="0" smtClean="0">
                <a:latin typeface="Segoe Semibold" pitchFamily="34" charset="0"/>
              </a:rPr>
              <a:t>Control Skinning</a:t>
            </a:r>
          </a:p>
        </p:txBody>
      </p:sp>
      <p:sp>
        <p:nvSpPr>
          <p:cNvPr id="55"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Silverlight 3 provides </a:t>
            </a:r>
            <a:r>
              <a:rPr lang="en-US" sz="1600" dirty="0" smtClean="0">
                <a:solidFill>
                  <a:srgbClr val="00B0F0"/>
                </a:solidFill>
                <a:latin typeface="Segoe Semibold" pitchFamily="34" charset="0"/>
              </a:rPr>
              <a:t>easier skinning capabilities </a:t>
            </a:r>
            <a:r>
              <a:rPr lang="en-US" sz="1600" dirty="0" smtClean="0">
                <a:solidFill>
                  <a:schemeClr val="tx1"/>
                </a:solidFill>
                <a:latin typeface="Segoe Semibold" pitchFamily="34" charset="0"/>
              </a:rPr>
              <a:t>by keeping a common set of styles external from an application. This allows the sharing of styles and control skins between different applications.</a:t>
            </a:r>
            <a:endParaRPr lang="en-GB" sz="1600" dirty="0" smtClean="0">
              <a:solidFill>
                <a:schemeClr val="tx1"/>
              </a:solidFill>
              <a:latin typeface="Segoe Semibold" pitchFamily="34" charset="0"/>
            </a:endParaRPr>
          </a:p>
        </p:txBody>
      </p:sp>
      <p:sp>
        <p:nvSpPr>
          <p:cNvPr id="56" name="Rounded Rectangle 6">
            <a:hlinkClick r:id="rId6" action="ppaction://hlinksldjump"/>
          </p:cNvPr>
          <p:cNvSpPr/>
          <p:nvPr/>
        </p:nvSpPr>
        <p:spPr>
          <a:xfrm>
            <a:off x="0" y="34290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Graphics</a:t>
            </a:r>
            <a:endParaRPr lang="en-GB" sz="1400" b="1" dirty="0"/>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Graphics</a:t>
            </a:r>
            <a:endParaRPr lang="en-GB" sz="3200" dirty="0"/>
          </a:p>
        </p:txBody>
      </p:sp>
      <p:sp>
        <p:nvSpPr>
          <p:cNvPr id="76" name="Rounded Rectangle 75">
            <a:hlinkClick r:id="rId12" action="ppaction://hlinksldjump"/>
          </p:cNvPr>
          <p:cNvSpPr/>
          <p:nvPr/>
        </p:nvSpPr>
        <p:spPr>
          <a:xfrm>
            <a:off x="8534400" y="59436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80" name="Rectangle 79"/>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Empowering Rich Experiences</a:t>
            </a:r>
            <a:endParaRPr lang="en-US" sz="2000" dirty="0">
              <a:solidFill>
                <a:srgbClr val="0070C0"/>
              </a:solidFill>
              <a:latin typeface="Segoe Semibold" pitchFamily="34" charset="0"/>
            </a:endParaRPr>
          </a:p>
        </p:txBody>
      </p:sp>
      <p:pic>
        <p:nvPicPr>
          <p:cNvPr id="24" name="Picture 5" descr="C:\Users\judy.shi\Desktop\61.png"/>
          <p:cNvPicPr>
            <a:picLocks noChangeAspect="1" noChangeArrowheads="1"/>
          </p:cNvPicPr>
          <p:nvPr/>
        </p:nvPicPr>
        <p:blipFill>
          <a:blip r:embed="rId14" cstate="print"/>
          <a:srcRect/>
          <a:stretch>
            <a:fillRect/>
          </a:stretch>
        </p:blipFill>
        <p:spPr bwMode="auto">
          <a:xfrm>
            <a:off x="2827886" y="4267200"/>
            <a:ext cx="5630314" cy="2209800"/>
          </a:xfrm>
          <a:prstGeom prst="rect">
            <a:avLst/>
          </a:prstGeom>
          <a:noFill/>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Isosceles Triangle 66"/>
          <p:cNvSpPr/>
          <p:nvPr/>
        </p:nvSpPr>
        <p:spPr bwMode="auto">
          <a:xfrm rot="16200000">
            <a:off x="1752600" y="34290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68" name="Group 95"/>
          <p:cNvGrpSpPr/>
          <p:nvPr/>
        </p:nvGrpSpPr>
        <p:grpSpPr>
          <a:xfrm>
            <a:off x="0" y="2968545"/>
            <a:ext cx="1811756" cy="2289255"/>
            <a:chOff x="7162800" y="2514600"/>
            <a:chExt cx="1964156" cy="2289255"/>
          </a:xfrm>
        </p:grpSpPr>
        <p:sp>
          <p:nvSpPr>
            <p:cNvPr id="69"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70"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71"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72"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73"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grpSp>
        <p:nvGrpSpPr>
          <p:cNvPr id="74" name="Group 112"/>
          <p:cNvGrpSpPr/>
          <p:nvPr/>
        </p:nvGrpSpPr>
        <p:grpSpPr>
          <a:xfrm>
            <a:off x="8534400" y="4724400"/>
            <a:ext cx="457200" cy="1828800"/>
            <a:chOff x="762000" y="4648200"/>
            <a:chExt cx="1905000" cy="1828800"/>
          </a:xfrm>
        </p:grpSpPr>
        <p:sp>
          <p:nvSpPr>
            <p:cNvPr id="75" name="Rounded Rectangle 74">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6" name="Rounded Rectangle 75">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7" name="Rounded Rectangle 76">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8" name="Rounded Rectangle 77">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9" name="Rounded Rectangle 78">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80" name="Rounded Rectangle 79">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81" name="Round Diagonal Corner Rectangle 80"/>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Improved Text Rendering</a:t>
            </a:r>
            <a:br>
              <a:rPr lang="en-GB" sz="2800" b="1" dirty="0" smtClean="0">
                <a:latin typeface="Segoe Semibold" pitchFamily="34" charset="0"/>
              </a:rPr>
            </a:br>
            <a:r>
              <a:rPr lang="en-GB" sz="2800" b="1" dirty="0" smtClean="0">
                <a:latin typeface="Segoe Semibold" pitchFamily="34" charset="0"/>
              </a:rPr>
              <a:t>&amp; Font Support</a:t>
            </a:r>
          </a:p>
        </p:txBody>
      </p:sp>
      <p:sp>
        <p:nvSpPr>
          <p:cNvPr id="82" name="Text Placeholder 5"/>
          <p:cNvSpPr>
            <a:spLocks noGrp="1"/>
          </p:cNvSpPr>
          <p:nvPr>
            <p:ph type="body" sz="quarter" idx="10"/>
          </p:nvPr>
        </p:nvSpPr>
        <p:spPr>
          <a:xfrm>
            <a:off x="2590799" y="2971800"/>
            <a:ext cx="6096001" cy="1752600"/>
          </a:xfrm>
          <a:noFill/>
          <a:ln w="9525">
            <a:noFill/>
            <a:miter lim="800000"/>
            <a:headEnd/>
            <a:tailEnd/>
          </a:ln>
        </p:spPr>
        <p:txBody>
          <a:bodyPr vert="horz" wrap="square" lIns="0" tIns="0" rIns="0" bIns="0" numCol="1" anchor="t" anchorCtr="0" compatLnSpc="1">
            <a:prstTxWarp prst="textNoShape">
              <a:avLst/>
            </a:prstTxWarp>
            <a:noAutofit/>
          </a:bodyPr>
          <a:lstStyle/>
          <a:p>
            <a:pPr marL="228600" lvl="1">
              <a:buNone/>
            </a:pPr>
            <a:r>
              <a:rPr lang="en-US" sz="1600" dirty="0" smtClean="0">
                <a:solidFill>
                  <a:schemeClr val="tx1"/>
                </a:solidFill>
                <a:latin typeface="Segoe Semibold" pitchFamily="34" charset="0"/>
              </a:rPr>
              <a:t>	Silverlight 3 provides greatly more efficient </a:t>
            </a:r>
            <a:r>
              <a:rPr lang="en-US" sz="1600" dirty="0" smtClean="0">
                <a:solidFill>
                  <a:srgbClr val="00B0F0"/>
                </a:solidFill>
                <a:latin typeface="Segoe Semibold" pitchFamily="34" charset="0"/>
              </a:rPr>
              <a:t>rendering and rapid animation of text</a:t>
            </a:r>
            <a:r>
              <a:rPr lang="en-US" sz="1600" dirty="0" smtClean="0">
                <a:solidFill>
                  <a:schemeClr val="tx1"/>
                </a:solidFill>
                <a:latin typeface="Segoe Semibold" pitchFamily="34" charset="0"/>
              </a:rPr>
              <a:t>, and improved clarity through </a:t>
            </a:r>
            <a:r>
              <a:rPr lang="en-US" sz="1600" dirty="0" err="1" smtClean="0">
                <a:solidFill>
                  <a:schemeClr val="tx1"/>
                </a:solidFill>
                <a:latin typeface="Segoe Semibold" pitchFamily="34" charset="0"/>
              </a:rPr>
              <a:t>ClearType</a:t>
            </a:r>
            <a:endParaRPr lang="en-GB" sz="1600" dirty="0" smtClean="0">
              <a:solidFill>
                <a:schemeClr val="tx1"/>
              </a:solidFill>
              <a:latin typeface="Segoe Semibold" pitchFamily="34" charset="0"/>
            </a:endParaRPr>
          </a:p>
        </p:txBody>
      </p:sp>
      <p:sp>
        <p:nvSpPr>
          <p:cNvPr id="83" name="Rounded Rectangle 6">
            <a:hlinkClick r:id="rId6" action="ppaction://hlinksldjump"/>
          </p:cNvPr>
          <p:cNvSpPr/>
          <p:nvPr/>
        </p:nvSpPr>
        <p:spPr>
          <a:xfrm>
            <a:off x="0" y="34290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Graphics</a:t>
            </a:r>
            <a:endParaRPr lang="en-GB" sz="1400" b="1" dirty="0"/>
          </a:p>
        </p:txBody>
      </p:sp>
      <p:sp>
        <p:nvSpPr>
          <p:cNvPr id="90" name="Rounded Rectangle 89">
            <a:hlinkClick r:id="rId13" action="ppaction://hlinksldjump"/>
          </p:cNvPr>
          <p:cNvSpPr/>
          <p:nvPr/>
        </p:nvSpPr>
        <p:spPr>
          <a:xfrm>
            <a:off x="8534400" y="62484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lvl="0" algn="r" defTabSz="1244600">
              <a:lnSpc>
                <a:spcPct val="90000"/>
              </a:lnSpc>
              <a:spcBef>
                <a:spcPct val="0"/>
              </a:spcBef>
              <a:spcAft>
                <a:spcPct val="35000"/>
              </a:spcAft>
            </a:pPr>
            <a:endParaRPr lang="en-GB" sz="1400" b="1" dirty="0" smtClean="0"/>
          </a:p>
        </p:txBody>
      </p:sp>
      <p:sp>
        <p:nvSpPr>
          <p:cNvPr id="2" name="Title 1"/>
          <p:cNvSpPr>
            <a:spLocks noGrp="1"/>
          </p:cNvSpPr>
          <p:nvPr>
            <p:ph type="title"/>
          </p:nvPr>
        </p:nvSpPr>
        <p:spPr>
          <a:xfrm>
            <a:off x="304800" y="381000"/>
            <a:ext cx="7010400" cy="443198"/>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Graphics</a:t>
            </a:r>
            <a:endParaRPr lang="en-GB" sz="3200" dirty="0"/>
          </a:p>
        </p:txBody>
      </p:sp>
      <p:sp>
        <p:nvSpPr>
          <p:cNvPr id="92" name="Rectangle 91"/>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Empowering Rich Experiences</a:t>
            </a:r>
            <a:endParaRPr lang="en-US" sz="2000" dirty="0">
              <a:solidFill>
                <a:srgbClr val="0070C0"/>
              </a:solidFill>
              <a:latin typeface="Segoe Semibold" pitchFamily="34" charset="0"/>
            </a:endParaRPr>
          </a:p>
        </p:txBody>
      </p:sp>
      <p:pic>
        <p:nvPicPr>
          <p:cNvPr id="58369" name="Picture 1"/>
          <p:cNvPicPr>
            <a:picLocks noChangeAspect="1" noChangeArrowheads="1"/>
          </p:cNvPicPr>
          <p:nvPr/>
        </p:nvPicPr>
        <p:blipFill>
          <a:blip r:embed="rId14" cstate="print"/>
          <a:srcRect/>
          <a:stretch>
            <a:fillRect/>
          </a:stretch>
        </p:blipFill>
        <p:spPr bwMode="auto">
          <a:xfrm>
            <a:off x="2819401" y="4096012"/>
            <a:ext cx="5638800" cy="177138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112"/>
          <p:cNvGrpSpPr/>
          <p:nvPr/>
        </p:nvGrpSpPr>
        <p:grpSpPr>
          <a:xfrm>
            <a:off x="8534400" y="4953000"/>
            <a:ext cx="457200" cy="1524000"/>
            <a:chOff x="762000" y="4648200"/>
            <a:chExt cx="1905000" cy="1524000"/>
          </a:xfrm>
        </p:grpSpPr>
        <p:sp>
          <p:nvSpPr>
            <p:cNvPr id="69" name="Rounded Rectangle 68">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0" name="Rounded Rectangle 69">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1" name="Rounded Rectangle 70">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2" name="Rounded Rectangle 71">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3" name="Rounded Rectangle 72">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34" name="Round Diagonal Corner Rectangle 33"/>
          <p:cNvSpPr/>
          <p:nvPr/>
        </p:nvSpPr>
        <p:spPr bwMode="auto">
          <a:xfrm flipH="1">
            <a:off x="2362200" y="1828800"/>
            <a:ext cx="6477000" cy="4800600"/>
          </a:xfrm>
          <a:prstGeom prst="round2DiagRect">
            <a:avLst>
              <a:gd name="adj1" fmla="val 7441"/>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endParaRPr lang="en-GB" sz="2800" b="1" dirty="0" smtClean="0">
              <a:latin typeface="Segoe Semibold" pitchFamily="34" charset="0"/>
            </a:endParaRPr>
          </a:p>
        </p:txBody>
      </p:sp>
      <p:grpSp>
        <p:nvGrpSpPr>
          <p:cNvPr id="62" name="Group 95"/>
          <p:cNvGrpSpPr/>
          <p:nvPr/>
        </p:nvGrpSpPr>
        <p:grpSpPr>
          <a:xfrm>
            <a:off x="0" y="2968545"/>
            <a:ext cx="1811756" cy="2289255"/>
            <a:chOff x="7162800" y="2514600"/>
            <a:chExt cx="1964156" cy="2289255"/>
          </a:xfrm>
        </p:grpSpPr>
        <p:sp>
          <p:nvSpPr>
            <p:cNvPr id="63" name="Rounded Rectangle 6">
              <a:hlinkClick r:id="rId8"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64" name="Rounded Rectangle 6">
              <a:hlinkClick r:id="rId9"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65" name="Rounded Rectangle 6">
              <a:hlinkClick r:id="rId10"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66" name="Rounded Rectangle 6">
              <a:hlinkClick r:id="rId11"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67" name="Rounded Rectangle 6">
              <a:hlinkClick r:id="rId12"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2" name="Title 1"/>
          <p:cNvSpPr>
            <a:spLocks noGrp="1"/>
          </p:cNvSpPr>
          <p:nvPr>
            <p:ph type="title"/>
          </p:nvPr>
        </p:nvSpPr>
        <p:spPr>
          <a:xfrm>
            <a:off x="304800" y="381001"/>
            <a:ext cx="8610600" cy="609600"/>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Dev Productivity</a:t>
            </a:r>
            <a:endParaRPr lang="en-GB" sz="3200" dirty="0"/>
          </a:p>
        </p:txBody>
      </p:sp>
      <p:sp>
        <p:nvSpPr>
          <p:cNvPr id="31" name="Rounded Rectangle 6">
            <a:hlinkClick r:id="rId10" action="ppaction://hlinksldjump"/>
          </p:cNvPr>
          <p:cNvSpPr/>
          <p:nvPr/>
        </p:nvSpPr>
        <p:spPr>
          <a:xfrm>
            <a:off x="0" y="38862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Dev Productivity</a:t>
            </a:r>
            <a:endParaRPr lang="en-GB" sz="1400" b="1" dirty="0"/>
          </a:p>
        </p:txBody>
      </p:sp>
      <p:sp>
        <p:nvSpPr>
          <p:cNvPr id="61" name="Isosceles Triangle 60"/>
          <p:cNvSpPr/>
          <p:nvPr/>
        </p:nvSpPr>
        <p:spPr bwMode="auto">
          <a:xfrm rot="16200000">
            <a:off x="1752600" y="38862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9" name="Rectangle 78"/>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Improving RIA Development Productivity</a:t>
            </a:r>
            <a:endParaRPr lang="en-US" sz="2000" dirty="0">
              <a:solidFill>
                <a:srgbClr val="0070C0"/>
              </a:solidFill>
              <a:latin typeface="Segoe Semibold" pitchFamily="34" charset="0"/>
            </a:endParaRPr>
          </a:p>
        </p:txBody>
      </p:sp>
      <p:pic>
        <p:nvPicPr>
          <p:cNvPr id="20" name="Picture 2" descr="C:\Users\judy.shi\Desktop\1.png"/>
          <p:cNvPicPr>
            <a:picLocks noChangeAspect="1" noChangeArrowheads="1"/>
          </p:cNvPicPr>
          <p:nvPr/>
        </p:nvPicPr>
        <p:blipFill>
          <a:blip r:embed="rId13" cstate="print"/>
          <a:srcRect/>
          <a:stretch>
            <a:fillRect/>
          </a:stretch>
        </p:blipFill>
        <p:spPr bwMode="auto">
          <a:xfrm>
            <a:off x="6172200" y="2514600"/>
            <a:ext cx="1905000" cy="747679"/>
          </a:xfrm>
          <a:prstGeom prst="rect">
            <a:avLst/>
          </a:prstGeom>
          <a:noFill/>
        </p:spPr>
      </p:pic>
      <p:pic>
        <p:nvPicPr>
          <p:cNvPr id="22" name="Picture 2" descr="C:\Users\judy.shi\Desktop\4.png"/>
          <p:cNvPicPr>
            <a:picLocks noChangeAspect="1" noChangeArrowheads="1"/>
          </p:cNvPicPr>
          <p:nvPr/>
        </p:nvPicPr>
        <p:blipFill>
          <a:blip r:embed="rId14" cstate="print"/>
          <a:srcRect/>
          <a:stretch>
            <a:fillRect/>
          </a:stretch>
        </p:blipFill>
        <p:spPr bwMode="auto">
          <a:xfrm>
            <a:off x="4648200" y="5590442"/>
            <a:ext cx="1676400" cy="657958"/>
          </a:xfrm>
          <a:prstGeom prst="rect">
            <a:avLst/>
          </a:prstGeom>
          <a:noFill/>
        </p:spPr>
      </p:pic>
      <p:pic>
        <p:nvPicPr>
          <p:cNvPr id="24" name="Picture 2" descr="C:\Users\judy.shi\Desktop\1-5\DP 4.png"/>
          <p:cNvPicPr>
            <a:picLocks noChangeAspect="1" noChangeArrowheads="1"/>
          </p:cNvPicPr>
          <p:nvPr/>
        </p:nvPicPr>
        <p:blipFill>
          <a:blip r:embed="rId15" cstate="print"/>
          <a:srcRect/>
          <a:stretch>
            <a:fillRect/>
          </a:stretch>
        </p:blipFill>
        <p:spPr bwMode="auto">
          <a:xfrm>
            <a:off x="6477000" y="4114800"/>
            <a:ext cx="1301090" cy="652383"/>
          </a:xfrm>
          <a:prstGeom prst="rect">
            <a:avLst/>
          </a:prstGeom>
          <a:noFill/>
        </p:spPr>
      </p:pic>
      <p:pic>
        <p:nvPicPr>
          <p:cNvPr id="25" name="Picture 2" descr="C:\Users\forestk\Desktop\Image.jpg"/>
          <p:cNvPicPr>
            <a:picLocks noChangeAspect="1" noChangeArrowheads="1"/>
          </p:cNvPicPr>
          <p:nvPr/>
        </p:nvPicPr>
        <p:blipFill>
          <a:blip r:embed="rId16" cstate="print"/>
          <a:srcRect/>
          <a:stretch>
            <a:fillRect/>
          </a:stretch>
        </p:blipFill>
        <p:spPr bwMode="auto">
          <a:xfrm>
            <a:off x="3429000" y="4267200"/>
            <a:ext cx="1162595" cy="482977"/>
          </a:xfrm>
          <a:prstGeom prst="rect">
            <a:avLst/>
          </a:prstGeom>
          <a:noFill/>
        </p:spPr>
      </p:pic>
      <p:grpSp>
        <p:nvGrpSpPr>
          <p:cNvPr id="42" name="Group 41"/>
          <p:cNvGrpSpPr/>
          <p:nvPr/>
        </p:nvGrpSpPr>
        <p:grpSpPr>
          <a:xfrm>
            <a:off x="2590800" y="2133600"/>
            <a:ext cx="5943600" cy="4267200"/>
            <a:chOff x="2590800" y="2057400"/>
            <a:chExt cx="5943600" cy="4267200"/>
          </a:xfrm>
        </p:grpSpPr>
        <p:sp>
          <p:nvSpPr>
            <p:cNvPr id="43" name="Rounded Rectangle 42"/>
            <p:cNvSpPr/>
            <p:nvPr/>
          </p:nvSpPr>
          <p:spPr bwMode="auto">
            <a:xfrm>
              <a:off x="25908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Controls</a:t>
              </a:r>
              <a:endParaRPr kumimoji="0" lang="en-US" sz="1600" b="0" i="0" u="none" strike="noStrike" cap="none" normalizeH="0" baseline="0" dirty="0" smtClean="0">
                <a:solidFill>
                  <a:schemeClr val="tx1"/>
                </a:solidFill>
                <a:latin typeface="Segoe Semibold" pitchFamily="34" charset="0"/>
              </a:endParaRPr>
            </a:p>
          </p:txBody>
        </p:sp>
        <p:sp>
          <p:nvSpPr>
            <p:cNvPr id="44" name="Rounded Rectangle 43"/>
            <p:cNvSpPr/>
            <p:nvPr/>
          </p:nvSpPr>
          <p:spPr bwMode="auto">
            <a:xfrm>
              <a:off x="57150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Search Discoverability</a:t>
              </a:r>
              <a:endParaRPr kumimoji="0" lang="en-US" sz="1600" b="0" i="0" u="none" strike="noStrike" cap="none" normalizeH="0" baseline="0" dirty="0" smtClean="0">
                <a:solidFill>
                  <a:schemeClr val="tx1"/>
                </a:solidFill>
                <a:latin typeface="Segoe Semibold" pitchFamily="34" charset="0"/>
              </a:endParaRPr>
            </a:p>
          </p:txBody>
        </p:sp>
        <p:sp>
          <p:nvSpPr>
            <p:cNvPr id="45" name="Rounded Rectangle 44"/>
            <p:cNvSpPr/>
            <p:nvPr/>
          </p:nvSpPr>
          <p:spPr bwMode="auto">
            <a:xfrm>
              <a:off x="25908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.NET RIA Services Framework</a:t>
              </a:r>
              <a:endParaRPr kumimoji="0" lang="en-US" sz="1600" b="0" i="0" u="none" strike="noStrike" cap="none" normalizeH="0" baseline="0" dirty="0" smtClean="0">
                <a:solidFill>
                  <a:schemeClr val="tx1"/>
                </a:solidFill>
                <a:latin typeface="Segoe Semibold" pitchFamily="34" charset="0"/>
              </a:endParaRPr>
            </a:p>
          </p:txBody>
        </p:sp>
        <p:sp>
          <p:nvSpPr>
            <p:cNvPr id="46" name="Rounded Rectangle 45"/>
            <p:cNvSpPr/>
            <p:nvPr/>
          </p:nvSpPr>
          <p:spPr bwMode="auto">
            <a:xfrm>
              <a:off x="57150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Improved Performance</a:t>
              </a:r>
              <a:endParaRPr kumimoji="0" lang="en-US" sz="1600" b="0" i="0" u="none" strike="noStrike" cap="none" normalizeH="0" baseline="0" dirty="0" smtClean="0">
                <a:solidFill>
                  <a:schemeClr val="tx1"/>
                </a:solidFill>
                <a:latin typeface="Segoe Semibold" pitchFamily="34" charset="0"/>
              </a:endParaRPr>
            </a:p>
          </p:txBody>
        </p:sp>
        <p:sp>
          <p:nvSpPr>
            <p:cNvPr id="47" name="Rounded Rectangle 46"/>
            <p:cNvSpPr/>
            <p:nvPr/>
          </p:nvSpPr>
          <p:spPr bwMode="auto">
            <a:xfrm>
              <a:off x="4191000" y="5105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Advanced Accessibility</a:t>
              </a:r>
              <a:endParaRPr kumimoji="0" lang="en-US" sz="1600" b="0" i="0" u="none" strike="noStrike" cap="none" normalizeH="0" baseline="0" dirty="0" smtClean="0">
                <a:solidFill>
                  <a:schemeClr val="tx1"/>
                </a:solidFill>
                <a:latin typeface="Segoe Semibold" pitchFamily="34" charset="0"/>
              </a:endParaRPr>
            </a:p>
          </p:txBody>
        </p:sp>
      </p:grpSp>
      <p:pic>
        <p:nvPicPr>
          <p:cNvPr id="54273" name="Picture 1"/>
          <p:cNvPicPr>
            <a:picLocks noChangeAspect="1" noChangeArrowheads="1"/>
          </p:cNvPicPr>
          <p:nvPr/>
        </p:nvPicPr>
        <p:blipFill>
          <a:blip r:embed="rId17" cstate="print"/>
          <a:srcRect/>
          <a:stretch>
            <a:fillRect/>
          </a:stretch>
        </p:blipFill>
        <p:spPr bwMode="auto">
          <a:xfrm>
            <a:off x="3124200" y="2514600"/>
            <a:ext cx="1700258" cy="685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3058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Dev Productivity</a:t>
            </a:r>
            <a:endParaRPr lang="en-GB" sz="3200" dirty="0"/>
          </a:p>
        </p:txBody>
      </p:sp>
      <p:grpSp>
        <p:nvGrpSpPr>
          <p:cNvPr id="59" name="Group 95"/>
          <p:cNvGrpSpPr/>
          <p:nvPr/>
        </p:nvGrpSpPr>
        <p:grpSpPr>
          <a:xfrm>
            <a:off x="0" y="2968545"/>
            <a:ext cx="1811756" cy="2289255"/>
            <a:chOff x="7162800" y="2514600"/>
            <a:chExt cx="1964156" cy="2289255"/>
          </a:xfrm>
        </p:grpSpPr>
        <p:sp>
          <p:nvSpPr>
            <p:cNvPr id="60"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61"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62"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63"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64"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65" name="Rounded Rectangle 6">
            <a:hlinkClick r:id="rId5" action="ppaction://hlinksldjump"/>
          </p:cNvPr>
          <p:cNvSpPr/>
          <p:nvPr/>
        </p:nvSpPr>
        <p:spPr>
          <a:xfrm>
            <a:off x="0" y="38862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Dev Productivity</a:t>
            </a:r>
            <a:endParaRPr lang="en-GB" sz="1400" b="1" dirty="0"/>
          </a:p>
        </p:txBody>
      </p:sp>
      <p:sp>
        <p:nvSpPr>
          <p:cNvPr id="66" name="Isosceles Triangle 65"/>
          <p:cNvSpPr/>
          <p:nvPr/>
        </p:nvSpPr>
        <p:spPr bwMode="auto">
          <a:xfrm rot="16200000">
            <a:off x="1752600" y="38862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67" name="Group 112"/>
          <p:cNvGrpSpPr/>
          <p:nvPr/>
        </p:nvGrpSpPr>
        <p:grpSpPr>
          <a:xfrm>
            <a:off x="8534400" y="4953000"/>
            <a:ext cx="457200" cy="1524000"/>
            <a:chOff x="762000" y="4648200"/>
            <a:chExt cx="1905000" cy="1524000"/>
          </a:xfrm>
        </p:grpSpPr>
        <p:sp>
          <p:nvSpPr>
            <p:cNvPr id="68" name="Rounded Rectangle 67">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9" name="Rounded Rectangle 68">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0" name="Rounded Rectangle 69">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1" name="Rounded Rectangle 70">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2" name="Rounded Rectangle 71">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73" name="Round Diagonal Corner Rectangle 72"/>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60+ Controls</a:t>
            </a:r>
          </a:p>
        </p:txBody>
      </p:sp>
      <p:sp>
        <p:nvSpPr>
          <p:cNvPr id="74" name="Text Placeholder 5"/>
          <p:cNvSpPr txBox="1">
            <a:spLocks/>
          </p:cNvSpPr>
          <p:nvPr/>
        </p:nvSpPr>
        <p:spPr bwMode="auto">
          <a:xfrm>
            <a:off x="2590799" y="27432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8600" lvl="1" indent="-228600" defTabSz="912813" fontAlgn="base">
              <a:lnSpc>
                <a:spcPct val="90000"/>
              </a:lnSpc>
              <a:spcBef>
                <a:spcPct val="20000"/>
              </a:spcBef>
              <a:spcAft>
                <a:spcPct val="0"/>
              </a:spcAft>
              <a:buSzPct val="100000"/>
            </a:pPr>
            <a:r>
              <a:rPr lang="en-US" sz="1600" dirty="0" smtClean="0">
                <a:latin typeface="Segoe Semibold" pitchFamily="34" charset="0"/>
              </a:rPr>
              <a:t>	60+ high-quality, fully </a:t>
            </a:r>
            <a:r>
              <a:rPr lang="en-US" sz="1600" dirty="0" err="1" smtClean="0">
                <a:latin typeface="Segoe Semibold" pitchFamily="34" charset="0"/>
              </a:rPr>
              <a:t>skinnable</a:t>
            </a:r>
            <a:r>
              <a:rPr lang="en-US" sz="1600" dirty="0" smtClean="0">
                <a:latin typeface="Segoe Semibold" pitchFamily="34" charset="0"/>
              </a:rPr>
              <a:t> and customizable controls </a:t>
            </a:r>
            <a:r>
              <a:rPr lang="en-US" sz="1600" dirty="0" err="1" smtClean="0">
                <a:latin typeface="Segoe Semibold" pitchFamily="34" charset="0"/>
              </a:rPr>
              <a:t>avilable</a:t>
            </a:r>
            <a:r>
              <a:rPr lang="en-US" sz="1600" dirty="0" smtClean="0">
                <a:latin typeface="Segoe Semibold" pitchFamily="34" charset="0"/>
              </a:rPr>
              <a:t> such as </a:t>
            </a:r>
            <a:r>
              <a:rPr lang="en-US" sz="1600" dirty="0" smtClean="0">
                <a:solidFill>
                  <a:schemeClr val="accent4">
                    <a:lumMod val="60000"/>
                    <a:lumOff val="40000"/>
                  </a:schemeClr>
                </a:solidFill>
                <a:latin typeface="Segoe Semibold" pitchFamily="34" charset="0"/>
              </a:rPr>
              <a:t>charting</a:t>
            </a:r>
            <a:r>
              <a:rPr lang="en-US" sz="1600" dirty="0" smtClean="0">
                <a:solidFill>
                  <a:srgbClr val="00B0F0"/>
                </a:solidFill>
                <a:latin typeface="Segoe Semibold" pitchFamily="34" charset="0"/>
              </a:rPr>
              <a:t> </a:t>
            </a:r>
            <a:r>
              <a:rPr lang="en-US" sz="1600" dirty="0" smtClean="0">
                <a:latin typeface="Segoe Semibold" pitchFamily="34" charset="0"/>
              </a:rPr>
              <a:t>and </a:t>
            </a:r>
            <a:r>
              <a:rPr lang="en-US" sz="1600" dirty="0" smtClean="0">
                <a:solidFill>
                  <a:schemeClr val="accent4">
                    <a:lumMod val="60000"/>
                    <a:lumOff val="40000"/>
                  </a:schemeClr>
                </a:solidFill>
                <a:latin typeface="Segoe Semibold" pitchFamily="34" charset="0"/>
              </a:rPr>
              <a:t>media</a:t>
            </a:r>
            <a:r>
              <a:rPr lang="en-US" sz="1600" dirty="0" smtClean="0">
                <a:latin typeface="Segoe Semibold" pitchFamily="34" charset="0"/>
              </a:rPr>
              <a:t>, new layout containers such as </a:t>
            </a:r>
            <a:r>
              <a:rPr lang="en-US" sz="1600" dirty="0" smtClean="0">
                <a:solidFill>
                  <a:schemeClr val="accent4">
                    <a:lumMod val="60000"/>
                    <a:lumOff val="40000"/>
                  </a:schemeClr>
                </a:solidFill>
                <a:latin typeface="Segoe Semibold" pitchFamily="34" charset="0"/>
              </a:rPr>
              <a:t>dock </a:t>
            </a:r>
            <a:r>
              <a:rPr lang="en-US" sz="1600" dirty="0" smtClean="0">
                <a:latin typeface="Segoe Semibold" pitchFamily="34" charset="0"/>
              </a:rPr>
              <a:t>and </a:t>
            </a:r>
            <a:r>
              <a:rPr lang="en-US" sz="1600" dirty="0" err="1" smtClean="0">
                <a:solidFill>
                  <a:schemeClr val="accent4">
                    <a:lumMod val="60000"/>
                    <a:lumOff val="40000"/>
                  </a:schemeClr>
                </a:solidFill>
                <a:latin typeface="Segoe Semibold" pitchFamily="34" charset="0"/>
              </a:rPr>
              <a:t>viewbox</a:t>
            </a:r>
            <a:r>
              <a:rPr lang="en-US" sz="1600" dirty="0" smtClean="0">
                <a:latin typeface="Segoe Semibold" pitchFamily="34" charset="0"/>
              </a:rPr>
              <a:t>, and controls such as </a:t>
            </a:r>
            <a:r>
              <a:rPr lang="en-US" sz="1600" dirty="0" err="1" smtClean="0">
                <a:solidFill>
                  <a:schemeClr val="accent4">
                    <a:lumMod val="60000"/>
                    <a:lumOff val="40000"/>
                  </a:schemeClr>
                </a:solidFill>
                <a:latin typeface="Segoe Semibold" pitchFamily="34" charset="0"/>
              </a:rPr>
              <a:t>autocomplete</a:t>
            </a:r>
            <a:r>
              <a:rPr lang="en-US" sz="1600" dirty="0" smtClean="0">
                <a:solidFill>
                  <a:schemeClr val="accent4">
                    <a:lumMod val="60000"/>
                    <a:lumOff val="40000"/>
                  </a:schemeClr>
                </a:solidFill>
                <a:latin typeface="Segoe Semibold" pitchFamily="34" charset="0"/>
              </a:rPr>
              <a:t>, </a:t>
            </a:r>
            <a:r>
              <a:rPr lang="en-US" sz="1600" dirty="0" err="1" smtClean="0">
                <a:solidFill>
                  <a:schemeClr val="accent4">
                    <a:lumMod val="60000"/>
                    <a:lumOff val="40000"/>
                  </a:schemeClr>
                </a:solidFill>
                <a:latin typeface="Segoe Semibold" pitchFamily="34" charset="0"/>
              </a:rPr>
              <a:t>treeview</a:t>
            </a:r>
            <a:r>
              <a:rPr lang="en-US" sz="1600" dirty="0" smtClean="0">
                <a:solidFill>
                  <a:schemeClr val="accent4">
                    <a:lumMod val="60000"/>
                    <a:lumOff val="40000"/>
                  </a:schemeClr>
                </a:solidFill>
                <a:latin typeface="Segoe Semibold" pitchFamily="34" charset="0"/>
              </a:rPr>
              <a:t> </a:t>
            </a:r>
            <a:r>
              <a:rPr lang="en-US" sz="1600" dirty="0" smtClean="0">
                <a:latin typeface="Segoe Semibold" pitchFamily="34" charset="0"/>
              </a:rPr>
              <a:t>and </a:t>
            </a:r>
            <a:r>
              <a:rPr lang="en-US" sz="1600" dirty="0" err="1" smtClean="0">
                <a:solidFill>
                  <a:schemeClr val="accent4">
                    <a:lumMod val="60000"/>
                    <a:lumOff val="40000"/>
                  </a:schemeClr>
                </a:solidFill>
                <a:latin typeface="Segoe Semibold" pitchFamily="34" charset="0"/>
              </a:rPr>
              <a:t>datagrid</a:t>
            </a:r>
            <a:r>
              <a:rPr lang="en-US" sz="1600" dirty="0" smtClean="0">
                <a:latin typeface="Segoe Semibold" pitchFamily="34" charset="0"/>
              </a:rPr>
              <a:t>.  Controls come with nine </a:t>
            </a:r>
            <a:r>
              <a:rPr lang="en-US" sz="1600" dirty="0" smtClean="0">
                <a:solidFill>
                  <a:srgbClr val="00B0F0"/>
                </a:solidFill>
                <a:latin typeface="Segoe Semibold" pitchFamily="34" charset="0"/>
              </a:rPr>
              <a:t>professional designed themes </a:t>
            </a:r>
            <a:r>
              <a:rPr lang="en-US" sz="1600" dirty="0" smtClean="0">
                <a:latin typeface="Segoe Semibold" pitchFamily="34" charset="0"/>
              </a:rPr>
              <a:t>and the </a:t>
            </a:r>
            <a:r>
              <a:rPr lang="en-US" sz="1600" dirty="0" smtClean="0">
                <a:solidFill>
                  <a:srgbClr val="00B0F0"/>
                </a:solidFill>
                <a:latin typeface="Segoe Semibold" pitchFamily="34" charset="0"/>
              </a:rPr>
              <a:t>source code </a:t>
            </a:r>
            <a:r>
              <a:rPr lang="en-US" sz="1600" dirty="0" smtClean="0">
                <a:latin typeface="Segoe Semibold" pitchFamily="34" charset="0"/>
              </a:rPr>
              <a:t>can be modified/recompiled or utilized as-is. </a:t>
            </a:r>
          </a:p>
        </p:txBody>
      </p:sp>
      <p:sp>
        <p:nvSpPr>
          <p:cNvPr id="75" name="Rectangle 74"/>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Improving RIA Development Productivity</a:t>
            </a:r>
            <a:endParaRPr lang="en-US" sz="2000" dirty="0">
              <a:solidFill>
                <a:srgbClr val="0070C0"/>
              </a:solidFill>
              <a:latin typeface="Segoe Semibold" pitchFamily="34" charset="0"/>
            </a:endParaRPr>
          </a:p>
        </p:txBody>
      </p:sp>
      <p:sp>
        <p:nvSpPr>
          <p:cNvPr id="77" name="Rounded Rectangle 76">
            <a:hlinkClick r:id="rId8" action="ppaction://hlinksldjump"/>
          </p:cNvPr>
          <p:cNvSpPr/>
          <p:nvPr/>
        </p:nvSpPr>
        <p:spPr>
          <a:xfrm>
            <a:off x="8534400" y="49530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cxnSp>
        <p:nvCxnSpPr>
          <p:cNvPr id="24" name="Straight Connector 23"/>
          <p:cNvCxnSpPr>
            <a:endCxn id="22" idx="3"/>
          </p:cNvCxnSpPr>
          <p:nvPr/>
        </p:nvCxnSpPr>
        <p:spPr>
          <a:xfrm rot="10800000" flipH="1">
            <a:off x="4278630" y="5856849"/>
            <a:ext cx="2053590" cy="1588"/>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pic>
        <p:nvPicPr>
          <p:cNvPr id="52225" name="Picture 1"/>
          <p:cNvPicPr>
            <a:picLocks noChangeAspect="1" noChangeArrowheads="1"/>
          </p:cNvPicPr>
          <p:nvPr/>
        </p:nvPicPr>
        <p:blipFill>
          <a:blip r:embed="rId13" cstate="print"/>
          <a:srcRect/>
          <a:stretch>
            <a:fillRect/>
          </a:stretch>
        </p:blipFill>
        <p:spPr bwMode="auto">
          <a:xfrm>
            <a:off x="2819400" y="4191000"/>
            <a:ext cx="5478610" cy="2209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Dev Productivity</a:t>
            </a:r>
            <a:endParaRPr lang="en-GB" sz="3200" dirty="0"/>
          </a:p>
        </p:txBody>
      </p:sp>
      <p:grpSp>
        <p:nvGrpSpPr>
          <p:cNvPr id="72" name="Group 95"/>
          <p:cNvGrpSpPr/>
          <p:nvPr/>
        </p:nvGrpSpPr>
        <p:grpSpPr>
          <a:xfrm>
            <a:off x="0" y="2968545"/>
            <a:ext cx="1811756" cy="2289255"/>
            <a:chOff x="7162800" y="2514600"/>
            <a:chExt cx="1964156" cy="2289255"/>
          </a:xfrm>
        </p:grpSpPr>
        <p:sp>
          <p:nvSpPr>
            <p:cNvPr id="73"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74"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75"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76"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77"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78" name="Rounded Rectangle 6">
            <a:hlinkClick r:id="rId5" action="ppaction://hlinksldjump"/>
          </p:cNvPr>
          <p:cNvSpPr/>
          <p:nvPr/>
        </p:nvSpPr>
        <p:spPr>
          <a:xfrm>
            <a:off x="0" y="38862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Dev Productivity</a:t>
            </a:r>
            <a:endParaRPr lang="en-GB" sz="1400" b="1" dirty="0"/>
          </a:p>
        </p:txBody>
      </p:sp>
      <p:sp>
        <p:nvSpPr>
          <p:cNvPr id="79" name="Isosceles Triangle 78"/>
          <p:cNvSpPr/>
          <p:nvPr/>
        </p:nvSpPr>
        <p:spPr bwMode="auto">
          <a:xfrm rot="16200000">
            <a:off x="1752600" y="38862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80" name="Group 112"/>
          <p:cNvGrpSpPr/>
          <p:nvPr/>
        </p:nvGrpSpPr>
        <p:grpSpPr>
          <a:xfrm>
            <a:off x="8534400" y="4953000"/>
            <a:ext cx="457200" cy="1524000"/>
            <a:chOff x="762000" y="4648200"/>
            <a:chExt cx="1905000" cy="1524000"/>
          </a:xfrm>
        </p:grpSpPr>
        <p:sp>
          <p:nvSpPr>
            <p:cNvPr id="81" name="Rounded Rectangle 80">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82" name="Rounded Rectangle 81">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83" name="Rounded Rectangle 82">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84" name="Rounded Rectangle 83">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85" name="Rounded Rectangle 84">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86" name="Round Diagonal Corner Rectangle 85"/>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Search Engine Discoverability</a:t>
            </a:r>
          </a:p>
        </p:txBody>
      </p:sp>
      <p:sp>
        <p:nvSpPr>
          <p:cNvPr id="87" name="Text Placeholder 5"/>
          <p:cNvSpPr txBox="1">
            <a:spLocks/>
          </p:cNvSpPr>
          <p:nvPr/>
        </p:nvSpPr>
        <p:spPr bwMode="auto">
          <a:xfrm>
            <a:off x="2590799" y="27432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8600" lvl="1" indent="-228600" defTabSz="912813" fontAlgn="base">
              <a:lnSpc>
                <a:spcPct val="90000"/>
              </a:lnSpc>
              <a:spcBef>
                <a:spcPct val="20000"/>
              </a:spcBef>
              <a:spcAft>
                <a:spcPct val="0"/>
              </a:spcAft>
              <a:buSzPct val="100000"/>
            </a:pPr>
            <a:r>
              <a:rPr lang="en-US" sz="1600" dirty="0" smtClean="0">
                <a:latin typeface="Segoe Semibold" pitchFamily="34" charset="0"/>
              </a:rPr>
              <a:t>	Solve the SEO-related challenges posed by RIAs</a:t>
            </a:r>
            <a:r>
              <a:rPr lang="en-US" sz="1600" b="1" dirty="0" smtClean="0">
                <a:latin typeface="Segoe Semibold" pitchFamily="34" charset="0"/>
              </a:rPr>
              <a:t> b</a:t>
            </a:r>
            <a:r>
              <a:rPr lang="en-US" sz="1600" dirty="0" smtClean="0">
                <a:latin typeface="Segoe Semibold" pitchFamily="34" charset="0"/>
              </a:rPr>
              <a:t>y utilizing business objects on the server, together with ASP.NET controls and site maps, and </a:t>
            </a:r>
            <a:r>
              <a:rPr lang="en-US" sz="1600" dirty="0" smtClean="0">
                <a:solidFill>
                  <a:srgbClr val="00B0F0"/>
                </a:solidFill>
                <a:latin typeface="Segoe Semibold" pitchFamily="34" charset="0"/>
              </a:rPr>
              <a:t>automatically mirror database-driven RIA content into HTML</a:t>
            </a:r>
            <a:r>
              <a:rPr lang="en-US" sz="1600" dirty="0" smtClean="0">
                <a:latin typeface="Segoe Semibold" pitchFamily="34" charset="0"/>
              </a:rPr>
              <a:t> that is easily indexed by the leading search engines.</a:t>
            </a:r>
            <a:endParaRPr kumimoji="0" lang="en-GB" sz="1600" b="0" i="0" u="none" strike="noStrike" kern="1200" cap="none" spc="0" normalizeH="0" baseline="0" noProof="0" dirty="0" smtClean="0">
              <a:ln>
                <a:noFill/>
              </a:ln>
              <a:solidFill>
                <a:schemeClr val="tx1"/>
              </a:solidFill>
              <a:effectLst/>
              <a:uLnTx/>
              <a:uFillTx/>
              <a:latin typeface="Segoe Semibold" pitchFamily="34" charset="0"/>
            </a:endParaRPr>
          </a:p>
        </p:txBody>
      </p:sp>
      <p:sp>
        <p:nvSpPr>
          <p:cNvPr id="88" name="Rectangle 87"/>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Improving RIA Development Productivity</a:t>
            </a:r>
            <a:endParaRPr lang="en-US" sz="2000" dirty="0">
              <a:solidFill>
                <a:srgbClr val="0070C0"/>
              </a:solidFill>
              <a:latin typeface="Segoe Semibold" pitchFamily="34" charset="0"/>
            </a:endParaRPr>
          </a:p>
        </p:txBody>
      </p:sp>
      <p:sp>
        <p:nvSpPr>
          <p:cNvPr id="91" name="Rounded Rectangle 90">
            <a:hlinkClick r:id="rId9" action="ppaction://hlinksldjump"/>
          </p:cNvPr>
          <p:cNvSpPr/>
          <p:nvPr/>
        </p:nvSpPr>
        <p:spPr>
          <a:xfrm>
            <a:off x="8534400" y="52578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pic>
        <p:nvPicPr>
          <p:cNvPr id="22" name="Picture 2" descr="C:\Users\judy.shi\Desktop\1.png"/>
          <p:cNvPicPr>
            <a:picLocks noChangeAspect="1" noChangeArrowheads="1"/>
          </p:cNvPicPr>
          <p:nvPr/>
        </p:nvPicPr>
        <p:blipFill>
          <a:blip r:embed="rId13" cstate="print"/>
          <a:srcRect/>
          <a:stretch>
            <a:fillRect/>
          </a:stretch>
        </p:blipFill>
        <p:spPr bwMode="auto">
          <a:xfrm>
            <a:off x="2667000" y="4267200"/>
            <a:ext cx="5715000" cy="2243038"/>
          </a:xfrm>
          <a:prstGeom prst="rect">
            <a:avLst/>
          </a:prstGeom>
          <a:noFill/>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Silverlight</a:t>
            </a:r>
            <a:endParaRPr lang="en-US" dirty="0"/>
          </a:p>
        </p:txBody>
      </p:sp>
      <p:sp>
        <p:nvSpPr>
          <p:cNvPr id="3" name="Text Placeholder 2"/>
          <p:cNvSpPr>
            <a:spLocks noGrp="1"/>
          </p:cNvSpPr>
          <p:nvPr>
            <p:ph type="body" sz="quarter" idx="10"/>
          </p:nvPr>
        </p:nvSpPr>
        <p:spPr>
          <a:xfrm>
            <a:off x="359833" y="1203854"/>
            <a:ext cx="8382000" cy="2585323"/>
          </a:xfrm>
        </p:spPr>
        <p:txBody>
          <a:bodyPr/>
          <a:lstStyle/>
          <a:p>
            <a:r>
              <a:rPr lang="en-US" sz="4000" dirty="0" smtClean="0"/>
              <a:t>What </a:t>
            </a:r>
          </a:p>
          <a:p>
            <a:r>
              <a:rPr lang="en-US" sz="4000" dirty="0" smtClean="0"/>
              <a:t>Where</a:t>
            </a:r>
          </a:p>
          <a:p>
            <a:r>
              <a:rPr lang="en-US" sz="4000" dirty="0" smtClean="0"/>
              <a:t>How</a:t>
            </a:r>
          </a:p>
          <a:p>
            <a:r>
              <a:rPr lang="en-US" sz="4000" dirty="0" smtClean="0"/>
              <a:t>Why</a:t>
            </a:r>
            <a:endParaRPr lang="en-US" sz="4000"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Dev Productivity</a:t>
            </a:r>
            <a:endParaRPr lang="en-GB" sz="3200" dirty="0"/>
          </a:p>
        </p:txBody>
      </p:sp>
      <p:grpSp>
        <p:nvGrpSpPr>
          <p:cNvPr id="48" name="Group 95"/>
          <p:cNvGrpSpPr/>
          <p:nvPr/>
        </p:nvGrpSpPr>
        <p:grpSpPr>
          <a:xfrm>
            <a:off x="0" y="2968545"/>
            <a:ext cx="1811756" cy="2289255"/>
            <a:chOff x="7162800" y="2514600"/>
            <a:chExt cx="1964156" cy="2289255"/>
          </a:xfrm>
        </p:grpSpPr>
        <p:sp>
          <p:nvSpPr>
            <p:cNvPr id="49"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50"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51"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52"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53"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54" name="Rounded Rectangle 6">
            <a:hlinkClick r:id="rId5" action="ppaction://hlinksldjump"/>
          </p:cNvPr>
          <p:cNvSpPr/>
          <p:nvPr/>
        </p:nvSpPr>
        <p:spPr>
          <a:xfrm>
            <a:off x="0" y="38862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Dev Productivity</a:t>
            </a:r>
            <a:endParaRPr lang="en-GB" sz="1400" b="1" dirty="0"/>
          </a:p>
        </p:txBody>
      </p:sp>
      <p:sp>
        <p:nvSpPr>
          <p:cNvPr id="55" name="Isosceles Triangle 54"/>
          <p:cNvSpPr/>
          <p:nvPr/>
        </p:nvSpPr>
        <p:spPr bwMode="auto">
          <a:xfrm rot="16200000">
            <a:off x="1752600" y="38862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56" name="Group 112"/>
          <p:cNvGrpSpPr/>
          <p:nvPr/>
        </p:nvGrpSpPr>
        <p:grpSpPr>
          <a:xfrm>
            <a:off x="8534400" y="4953000"/>
            <a:ext cx="457200" cy="1524000"/>
            <a:chOff x="762000" y="4648200"/>
            <a:chExt cx="1905000" cy="1524000"/>
          </a:xfrm>
        </p:grpSpPr>
        <p:sp>
          <p:nvSpPr>
            <p:cNvPr id="57" name="Rounded Rectangle 56">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8" name="Rounded Rectangle 57">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9" name="Rounded Rectangle 58">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0" name="Rounded Rectangle 59">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1" name="Rounded Rectangle 60">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62" name="Round Diagonal Corner Rectangle 61"/>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.NET RIA Services Framework</a:t>
            </a:r>
          </a:p>
        </p:txBody>
      </p:sp>
      <p:sp>
        <p:nvSpPr>
          <p:cNvPr id="63" name="Text Placeholder 5"/>
          <p:cNvSpPr txBox="1">
            <a:spLocks/>
          </p:cNvSpPr>
          <p:nvPr/>
        </p:nvSpPr>
        <p:spPr bwMode="auto">
          <a:xfrm>
            <a:off x="2590799" y="27432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8600" lvl="1" indent="-228600" defTabSz="912813" fontAlgn="base">
              <a:lnSpc>
                <a:spcPct val="90000"/>
              </a:lnSpc>
              <a:spcBef>
                <a:spcPct val="20000"/>
              </a:spcBef>
              <a:spcAft>
                <a:spcPct val="0"/>
              </a:spcAft>
              <a:buSzPct val="100000"/>
              <a:defRPr/>
            </a:pPr>
            <a:r>
              <a:rPr lang="en-GB" sz="1600" dirty="0" smtClean="0">
                <a:latin typeface="Segoe Semibold" pitchFamily="34" charset="0"/>
              </a:rPr>
              <a:t>	.NET RIA services and a new set of data controls for </a:t>
            </a:r>
            <a:r>
              <a:rPr lang="en-GB" sz="1600" dirty="0" err="1" smtClean="0">
                <a:latin typeface="Segoe Semibold" pitchFamily="34" charset="0"/>
              </a:rPr>
              <a:t>Silverlight</a:t>
            </a:r>
            <a:r>
              <a:rPr lang="en-GB" sz="1600" dirty="0" smtClean="0">
                <a:latin typeface="Segoe Semibold" pitchFamily="34" charset="0"/>
              </a:rPr>
              <a:t> 3 provide a range of new capabilities which make it easier than ever before to </a:t>
            </a:r>
            <a:r>
              <a:rPr lang="en-GB" sz="1600" dirty="0" smtClean="0">
                <a:solidFill>
                  <a:srgbClr val="00B0F0"/>
                </a:solidFill>
                <a:latin typeface="Segoe Semibold" pitchFamily="34" charset="0"/>
              </a:rPr>
              <a:t>build out a complex, data driven user interface</a:t>
            </a:r>
            <a:r>
              <a:rPr lang="en-GB" sz="1600" dirty="0" smtClean="0">
                <a:latin typeface="Segoe Semibold" pitchFamily="34" charset="0"/>
              </a:rPr>
              <a:t>.</a:t>
            </a:r>
            <a:r>
              <a:rPr lang="en-US" sz="1600" dirty="0" smtClean="0">
                <a:latin typeface="Segoe Semibold" pitchFamily="34" charset="0"/>
              </a:rPr>
              <a:t>  </a:t>
            </a:r>
            <a:r>
              <a:rPr lang="en-US" sz="1600" b="1" dirty="0" smtClean="0">
                <a:latin typeface="Segoe Semibold" pitchFamily="34" charset="0"/>
              </a:rPr>
              <a:t>New features include </a:t>
            </a:r>
            <a:r>
              <a:rPr lang="en-US" sz="1600" dirty="0" smtClean="0">
                <a:solidFill>
                  <a:schemeClr val="accent4">
                    <a:lumMod val="60000"/>
                    <a:lumOff val="40000"/>
                  </a:schemeClr>
                </a:solidFill>
                <a:latin typeface="Segoe Semibold" pitchFamily="34" charset="0"/>
              </a:rPr>
              <a:t>Element to Element Binding</a:t>
            </a:r>
            <a:r>
              <a:rPr lang="en-US" sz="1600" b="1" dirty="0" smtClean="0">
                <a:latin typeface="Segoe Semibold" pitchFamily="34" charset="0"/>
              </a:rPr>
              <a:t>, </a:t>
            </a:r>
            <a:r>
              <a:rPr lang="en-US" sz="1600" b="1" dirty="0" smtClean="0">
                <a:solidFill>
                  <a:schemeClr val="accent4">
                    <a:lumMod val="60000"/>
                    <a:lumOff val="40000"/>
                  </a:schemeClr>
                </a:solidFill>
                <a:latin typeface="Segoe Semibold" pitchFamily="34" charset="0"/>
              </a:rPr>
              <a:t>Data Form </a:t>
            </a:r>
            <a:r>
              <a:rPr lang="en-US" sz="1600" b="1" dirty="0" smtClean="0">
                <a:latin typeface="Segoe Semibold" pitchFamily="34" charset="0"/>
              </a:rPr>
              <a:t>controls, </a:t>
            </a:r>
            <a:r>
              <a:rPr lang="en-US" sz="1600" b="1" dirty="0" smtClean="0">
                <a:solidFill>
                  <a:schemeClr val="accent4">
                    <a:lumMod val="60000"/>
                    <a:lumOff val="40000"/>
                  </a:schemeClr>
                </a:solidFill>
                <a:latin typeface="Segoe Semibold" pitchFamily="34" charset="0"/>
              </a:rPr>
              <a:t>data validation capabilities</a:t>
            </a:r>
            <a:r>
              <a:rPr lang="en-US" sz="1600" b="1" dirty="0" smtClean="0">
                <a:latin typeface="Segoe Semibold" pitchFamily="34" charset="0"/>
              </a:rPr>
              <a:t>, and support for </a:t>
            </a:r>
            <a:r>
              <a:rPr lang="en-US" sz="1600" b="1" dirty="0" smtClean="0">
                <a:solidFill>
                  <a:schemeClr val="accent4">
                    <a:lumMod val="60000"/>
                    <a:lumOff val="40000"/>
                  </a:schemeClr>
                </a:solidFill>
                <a:latin typeface="Segoe Semibold" pitchFamily="34" charset="0"/>
              </a:rPr>
              <a:t>business objects </a:t>
            </a:r>
            <a:r>
              <a:rPr lang="en-US" sz="1600" b="1" dirty="0" smtClean="0">
                <a:latin typeface="Segoe Semibold" pitchFamily="34" charset="0"/>
              </a:rPr>
              <a:t>on both the client and server</a:t>
            </a:r>
          </a:p>
        </p:txBody>
      </p:sp>
      <p:sp>
        <p:nvSpPr>
          <p:cNvPr id="64" name="Rectangle 63"/>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Improving RIA Development Productivity</a:t>
            </a:r>
            <a:endParaRPr lang="en-US" sz="2000" dirty="0">
              <a:solidFill>
                <a:srgbClr val="0070C0"/>
              </a:solidFill>
              <a:latin typeface="Segoe Semibold" pitchFamily="34" charset="0"/>
            </a:endParaRPr>
          </a:p>
        </p:txBody>
      </p:sp>
      <p:sp>
        <p:nvSpPr>
          <p:cNvPr id="68" name="Rounded Rectangle 67">
            <a:hlinkClick r:id="rId10" action="ppaction://hlinksldjump"/>
          </p:cNvPr>
          <p:cNvSpPr/>
          <p:nvPr/>
        </p:nvSpPr>
        <p:spPr>
          <a:xfrm>
            <a:off x="8534400" y="55626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pic>
        <p:nvPicPr>
          <p:cNvPr id="21" name="Picture 2" descr="C:\Users\forestk\Desktop\Image.jpg"/>
          <p:cNvPicPr>
            <a:picLocks noChangeAspect="1" noChangeArrowheads="1"/>
          </p:cNvPicPr>
          <p:nvPr/>
        </p:nvPicPr>
        <p:blipFill>
          <a:blip r:embed="rId13" cstate="print"/>
          <a:srcRect/>
          <a:stretch>
            <a:fillRect/>
          </a:stretch>
        </p:blipFill>
        <p:spPr bwMode="auto">
          <a:xfrm>
            <a:off x="3276600" y="4419600"/>
            <a:ext cx="4575175" cy="1900666"/>
          </a:xfrm>
          <a:prstGeom prst="rect">
            <a:avLst/>
          </a:prstGeom>
          <a:noFill/>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Dev Productivity</a:t>
            </a:r>
            <a:endParaRPr lang="en-GB" sz="3200" dirty="0"/>
          </a:p>
        </p:txBody>
      </p:sp>
      <p:grpSp>
        <p:nvGrpSpPr>
          <p:cNvPr id="51" name="Group 95"/>
          <p:cNvGrpSpPr/>
          <p:nvPr/>
        </p:nvGrpSpPr>
        <p:grpSpPr>
          <a:xfrm>
            <a:off x="0" y="2968545"/>
            <a:ext cx="1811756" cy="2289255"/>
            <a:chOff x="7162800" y="2514600"/>
            <a:chExt cx="1964156" cy="2289255"/>
          </a:xfrm>
        </p:grpSpPr>
        <p:sp>
          <p:nvSpPr>
            <p:cNvPr id="52"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53"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54"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55"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56"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57" name="Rounded Rectangle 6">
            <a:hlinkClick r:id="rId5" action="ppaction://hlinksldjump"/>
          </p:cNvPr>
          <p:cNvSpPr/>
          <p:nvPr/>
        </p:nvSpPr>
        <p:spPr>
          <a:xfrm>
            <a:off x="0" y="38862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Dev Productivity</a:t>
            </a:r>
            <a:endParaRPr lang="en-GB" sz="1400" b="1" dirty="0"/>
          </a:p>
        </p:txBody>
      </p:sp>
      <p:sp>
        <p:nvSpPr>
          <p:cNvPr id="58" name="Isosceles Triangle 57"/>
          <p:cNvSpPr/>
          <p:nvPr/>
        </p:nvSpPr>
        <p:spPr bwMode="auto">
          <a:xfrm rot="16200000">
            <a:off x="1752600" y="38862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59" name="Group 112"/>
          <p:cNvGrpSpPr/>
          <p:nvPr/>
        </p:nvGrpSpPr>
        <p:grpSpPr>
          <a:xfrm>
            <a:off x="8534400" y="4953000"/>
            <a:ext cx="457200" cy="1524000"/>
            <a:chOff x="762000" y="4648200"/>
            <a:chExt cx="1905000" cy="1524000"/>
          </a:xfrm>
        </p:grpSpPr>
        <p:sp>
          <p:nvSpPr>
            <p:cNvPr id="60" name="Rounded Rectangle 59">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1" name="Rounded Rectangle 60">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2" name="Rounded Rectangle 61">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3" name="Rounded Rectangle 62">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4" name="Rounded Rectangle 63">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65" name="Round Diagonal Corner Rectangle 64"/>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Improved Performance</a:t>
            </a:r>
          </a:p>
        </p:txBody>
      </p:sp>
      <p:sp>
        <p:nvSpPr>
          <p:cNvPr id="66" name="Text Placeholder 5"/>
          <p:cNvSpPr txBox="1">
            <a:spLocks/>
          </p:cNvSpPr>
          <p:nvPr/>
        </p:nvSpPr>
        <p:spPr bwMode="auto">
          <a:xfrm>
            <a:off x="2590799" y="26670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5425" lvl="2" indent="-225425"/>
            <a:r>
              <a:rPr lang="en-US" sz="1600" b="1" dirty="0" smtClean="0">
                <a:latin typeface="Segoe Semibold" pitchFamily="34" charset="0"/>
              </a:rPr>
              <a:t>	Improvements include </a:t>
            </a:r>
            <a:r>
              <a:rPr lang="en-US" sz="1600" b="1" dirty="0" smtClean="0">
                <a:solidFill>
                  <a:schemeClr val="accent4">
                    <a:lumMod val="60000"/>
                    <a:lumOff val="40000"/>
                  </a:schemeClr>
                </a:solidFill>
                <a:latin typeface="Segoe Semibold" pitchFamily="34" charset="0"/>
              </a:rPr>
              <a:t>Application Library Caching </a:t>
            </a:r>
            <a:r>
              <a:rPr lang="en-US" sz="1600" dirty="0" smtClean="0">
                <a:latin typeface="Segoe Semibold" pitchFamily="34" charset="0"/>
              </a:rPr>
              <a:t>to reduce application size, </a:t>
            </a:r>
            <a:r>
              <a:rPr lang="en-US" sz="1600" b="1" dirty="0" smtClean="0">
                <a:solidFill>
                  <a:schemeClr val="accent4">
                    <a:lumMod val="60000"/>
                    <a:lumOff val="40000"/>
                  </a:schemeClr>
                </a:solidFill>
                <a:latin typeface="Segoe Semibold" pitchFamily="34" charset="0"/>
              </a:rPr>
              <a:t>Enhanced DeepZoom</a:t>
            </a:r>
            <a:r>
              <a:rPr lang="en-US" sz="1600" dirty="0" smtClean="0">
                <a:solidFill>
                  <a:schemeClr val="accent4">
                    <a:lumMod val="60000"/>
                    <a:lumOff val="40000"/>
                  </a:schemeClr>
                </a:solidFill>
                <a:latin typeface="Segoe Semibold" pitchFamily="34" charset="0"/>
              </a:rPr>
              <a:t> </a:t>
            </a:r>
            <a:r>
              <a:rPr lang="en-US" sz="1600" dirty="0" smtClean="0">
                <a:latin typeface="Segoe Semibold" pitchFamily="34" charset="0"/>
              </a:rPr>
              <a:t>for more fluid navigation with larger DeepZoom collections,</a:t>
            </a:r>
            <a:r>
              <a:rPr lang="en-GB" sz="1600" dirty="0" smtClean="0">
                <a:latin typeface="Segoe Semibold" pitchFamily="34" charset="0"/>
              </a:rPr>
              <a:t> </a:t>
            </a:r>
            <a:r>
              <a:rPr lang="en-US" sz="1600" b="1" dirty="0" smtClean="0">
                <a:solidFill>
                  <a:schemeClr val="accent4">
                    <a:lumMod val="60000"/>
                    <a:lumOff val="40000"/>
                  </a:schemeClr>
                </a:solidFill>
                <a:latin typeface="Segoe Semibold" pitchFamily="34" charset="0"/>
              </a:rPr>
              <a:t>Binary XML</a:t>
            </a:r>
            <a:r>
              <a:rPr lang="en-US" sz="1600" dirty="0" smtClean="0">
                <a:solidFill>
                  <a:schemeClr val="accent4">
                    <a:lumMod val="60000"/>
                    <a:lumOff val="40000"/>
                  </a:schemeClr>
                </a:solidFill>
                <a:latin typeface="Segoe Semibold" pitchFamily="34" charset="0"/>
              </a:rPr>
              <a:t> </a:t>
            </a:r>
            <a:r>
              <a:rPr lang="en-US" sz="1600" dirty="0" smtClean="0">
                <a:latin typeface="Segoe Semibold" pitchFamily="34" charset="0"/>
              </a:rPr>
              <a:t>for compressed and thus speedier communication with the server</a:t>
            </a:r>
            <a:r>
              <a:rPr lang="en-GB" sz="1600" dirty="0" smtClean="0">
                <a:latin typeface="Segoe Semibold" pitchFamily="34" charset="0"/>
              </a:rPr>
              <a:t>, and </a:t>
            </a:r>
            <a:r>
              <a:rPr lang="en-US" sz="1600" b="1" dirty="0" smtClean="0">
                <a:solidFill>
                  <a:schemeClr val="accent4">
                    <a:lumMod val="60000"/>
                    <a:lumOff val="40000"/>
                  </a:schemeClr>
                </a:solidFill>
                <a:latin typeface="Segoe Semibold" pitchFamily="34" charset="0"/>
              </a:rPr>
              <a:t>Local Connection </a:t>
            </a:r>
            <a:r>
              <a:rPr lang="en-US" sz="1600" dirty="0" smtClean="0">
                <a:latin typeface="Segoe Semibold" pitchFamily="34" charset="0"/>
              </a:rPr>
              <a:t>which allows communication between two Silverlight applications on the client without server roundtrip</a:t>
            </a:r>
            <a:endParaRPr lang="en-GB" sz="1600" dirty="0" smtClean="0">
              <a:latin typeface="Segoe Semibold" pitchFamily="34" charset="0"/>
            </a:endParaRPr>
          </a:p>
        </p:txBody>
      </p:sp>
      <p:sp>
        <p:nvSpPr>
          <p:cNvPr id="67" name="Rectangle 66"/>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Improving RIA Development Productivity</a:t>
            </a:r>
            <a:endParaRPr lang="en-US" sz="2000" dirty="0">
              <a:solidFill>
                <a:srgbClr val="0070C0"/>
              </a:solidFill>
              <a:latin typeface="Segoe Semibold" pitchFamily="34" charset="0"/>
            </a:endParaRPr>
          </a:p>
        </p:txBody>
      </p:sp>
      <p:sp>
        <p:nvSpPr>
          <p:cNvPr id="72" name="Rounded Rectangle 71">
            <a:hlinkClick r:id="rId11" action="ppaction://hlinksldjump"/>
          </p:cNvPr>
          <p:cNvSpPr/>
          <p:nvPr/>
        </p:nvSpPr>
        <p:spPr>
          <a:xfrm>
            <a:off x="8534400" y="58674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pic>
        <p:nvPicPr>
          <p:cNvPr id="23" name="Picture 2" descr="C:\Users\judy.shi\Desktop\1-5\DP 4.png"/>
          <p:cNvPicPr>
            <a:picLocks noChangeAspect="1" noChangeArrowheads="1"/>
          </p:cNvPicPr>
          <p:nvPr/>
        </p:nvPicPr>
        <p:blipFill>
          <a:blip r:embed="rId13" cstate="print"/>
          <a:srcRect/>
          <a:stretch>
            <a:fillRect/>
          </a:stretch>
        </p:blipFill>
        <p:spPr bwMode="auto">
          <a:xfrm>
            <a:off x="3505200" y="4495800"/>
            <a:ext cx="4038600" cy="2025004"/>
          </a:xfrm>
          <a:prstGeom prst="rect">
            <a:avLst/>
          </a:prstGeom>
          <a:noFill/>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Dev Productivity</a:t>
            </a:r>
            <a:endParaRPr lang="en-GB" sz="3200" dirty="0"/>
          </a:p>
        </p:txBody>
      </p:sp>
      <p:grpSp>
        <p:nvGrpSpPr>
          <p:cNvPr id="72" name="Group 95"/>
          <p:cNvGrpSpPr/>
          <p:nvPr/>
        </p:nvGrpSpPr>
        <p:grpSpPr>
          <a:xfrm>
            <a:off x="0" y="2968545"/>
            <a:ext cx="1811756" cy="2289255"/>
            <a:chOff x="7162800" y="2514600"/>
            <a:chExt cx="1964156" cy="2289255"/>
          </a:xfrm>
        </p:grpSpPr>
        <p:sp>
          <p:nvSpPr>
            <p:cNvPr id="73"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74"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75"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76"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77"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78" name="Rounded Rectangle 6">
            <a:hlinkClick r:id="rId5" action="ppaction://hlinksldjump"/>
          </p:cNvPr>
          <p:cNvSpPr/>
          <p:nvPr/>
        </p:nvSpPr>
        <p:spPr>
          <a:xfrm>
            <a:off x="0" y="38862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Dev Productivity</a:t>
            </a:r>
            <a:endParaRPr lang="en-GB" sz="1400" b="1" dirty="0"/>
          </a:p>
        </p:txBody>
      </p:sp>
      <p:sp>
        <p:nvSpPr>
          <p:cNvPr id="79" name="Isosceles Triangle 78"/>
          <p:cNvSpPr/>
          <p:nvPr/>
        </p:nvSpPr>
        <p:spPr bwMode="auto">
          <a:xfrm rot="16200000">
            <a:off x="1752600" y="38862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80" name="Group 112"/>
          <p:cNvGrpSpPr/>
          <p:nvPr/>
        </p:nvGrpSpPr>
        <p:grpSpPr>
          <a:xfrm>
            <a:off x="8534400" y="4953000"/>
            <a:ext cx="457200" cy="1524000"/>
            <a:chOff x="762000" y="4648200"/>
            <a:chExt cx="1905000" cy="1524000"/>
          </a:xfrm>
        </p:grpSpPr>
        <p:sp>
          <p:nvSpPr>
            <p:cNvPr id="81" name="Rounded Rectangle 80">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82" name="Rounded Rectangle 81">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83" name="Rounded Rectangle 82">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84" name="Rounded Rectangle 83">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85" name="Rounded Rectangle 84">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86" name="Round Diagonal Corner Rectangle 85"/>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Enhanced Accessibility Support</a:t>
            </a:r>
          </a:p>
        </p:txBody>
      </p:sp>
      <p:sp>
        <p:nvSpPr>
          <p:cNvPr id="87" name="Text Placeholder 5"/>
          <p:cNvSpPr txBox="1">
            <a:spLocks/>
          </p:cNvSpPr>
          <p:nvPr/>
        </p:nvSpPr>
        <p:spPr bwMode="auto">
          <a:xfrm>
            <a:off x="2590799" y="26670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8600" lvl="0" indent="-228600"/>
            <a:r>
              <a:rPr lang="en-US" sz="1600" dirty="0" smtClean="0">
                <a:latin typeface="Segoe Semibold" pitchFamily="34" charset="0"/>
              </a:rPr>
              <a:t>	Silverlight 3 is the first browser plug-in to provide </a:t>
            </a:r>
            <a:r>
              <a:rPr lang="en-US" sz="1600" dirty="0" smtClean="0">
                <a:solidFill>
                  <a:schemeClr val="accent4">
                    <a:lumMod val="60000"/>
                    <a:lumOff val="40000"/>
                  </a:schemeClr>
                </a:solidFill>
                <a:latin typeface="Segoe Semibold" pitchFamily="34" charset="0"/>
              </a:rPr>
              <a:t>access to all system colors</a:t>
            </a:r>
            <a:r>
              <a:rPr lang="en-US" sz="1600" dirty="0" smtClean="0">
                <a:latin typeface="Segoe Semibold" pitchFamily="34" charset="0"/>
              </a:rPr>
              <a:t>, allowing partially-sighted  people to make changes such as </a:t>
            </a:r>
            <a:r>
              <a:rPr lang="en-US" sz="1600" dirty="0" smtClean="0">
                <a:solidFill>
                  <a:srgbClr val="00B0F0"/>
                </a:solidFill>
                <a:latin typeface="Segoe Semibold" pitchFamily="34" charset="0"/>
              </a:rPr>
              <a:t>high contrast color schemes for ease of readability </a:t>
            </a:r>
            <a:r>
              <a:rPr lang="en-US" sz="1600" dirty="0" smtClean="0">
                <a:latin typeface="Segoe Semibold" pitchFamily="34" charset="0"/>
              </a:rPr>
              <a:t>by using familiar operating system controls.</a:t>
            </a:r>
            <a:endParaRPr lang="en-GB" dirty="0" smtClean="0">
              <a:latin typeface="Segoe Semibold" pitchFamily="34" charset="0"/>
            </a:endParaRPr>
          </a:p>
        </p:txBody>
      </p:sp>
      <p:sp>
        <p:nvSpPr>
          <p:cNvPr id="88" name="Rectangle 87"/>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Improving RIA Development Productivity</a:t>
            </a:r>
            <a:endParaRPr lang="en-US" sz="2000" dirty="0">
              <a:solidFill>
                <a:srgbClr val="0070C0"/>
              </a:solidFill>
              <a:latin typeface="Segoe Semibold" pitchFamily="34" charset="0"/>
            </a:endParaRPr>
          </a:p>
        </p:txBody>
      </p:sp>
      <p:sp>
        <p:nvSpPr>
          <p:cNvPr id="95" name="Rounded Rectangle 94">
            <a:hlinkClick r:id="rId12" action="ppaction://hlinksldjump"/>
          </p:cNvPr>
          <p:cNvSpPr/>
          <p:nvPr/>
        </p:nvSpPr>
        <p:spPr>
          <a:xfrm>
            <a:off x="8534400" y="61722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pic>
        <p:nvPicPr>
          <p:cNvPr id="22" name="Picture 2" descr="C:\Users\judy.shi\Desktop\4.png"/>
          <p:cNvPicPr>
            <a:picLocks noChangeAspect="1" noChangeArrowheads="1"/>
          </p:cNvPicPr>
          <p:nvPr/>
        </p:nvPicPr>
        <p:blipFill>
          <a:blip r:embed="rId13" cstate="print"/>
          <a:srcRect/>
          <a:stretch>
            <a:fillRect/>
          </a:stretch>
        </p:blipFill>
        <p:spPr bwMode="auto">
          <a:xfrm>
            <a:off x="2857500" y="4343400"/>
            <a:ext cx="5143500" cy="2018734"/>
          </a:xfrm>
          <a:prstGeom prst="rect">
            <a:avLst/>
          </a:prstGeom>
          <a:noFill/>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p:cNvSpPr/>
          <p:nvPr/>
        </p:nvSpPr>
        <p:spPr bwMode="auto">
          <a:xfrm rot="16200000">
            <a:off x="1752600" y="43434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40" name="Group 112"/>
          <p:cNvGrpSpPr/>
          <p:nvPr/>
        </p:nvGrpSpPr>
        <p:grpSpPr>
          <a:xfrm>
            <a:off x="8534400" y="4648200"/>
            <a:ext cx="457200" cy="1828800"/>
            <a:chOff x="762000" y="4648200"/>
            <a:chExt cx="1905000" cy="1828800"/>
          </a:xfrm>
        </p:grpSpPr>
        <p:sp>
          <p:nvSpPr>
            <p:cNvPr id="41" name="Rounded Rectangle 40">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3" name="Rounded Rectangle 42">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4" name="Rounded Rectangle 43">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5" name="Rounded Rectangle 44">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6" name="Rounded Rectangle 45">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3" name="Rounded Rectangle 52">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66" name="Round Diagonal Corner Rectangle 65"/>
          <p:cNvSpPr/>
          <p:nvPr/>
        </p:nvSpPr>
        <p:spPr bwMode="auto">
          <a:xfrm flipH="1">
            <a:off x="2362200" y="1828800"/>
            <a:ext cx="6477000" cy="4800600"/>
          </a:xfrm>
          <a:prstGeom prst="round2DiagRect">
            <a:avLst>
              <a:gd name="adj1" fmla="val 7441"/>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endParaRPr lang="en-GB" sz="2800" b="1" dirty="0" smtClean="0">
              <a:latin typeface="Segoe Semibold" pitchFamily="34" charset="0"/>
            </a:endParaRPr>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Out of Browser</a:t>
            </a:r>
            <a:endParaRPr lang="en-GB" sz="3200" dirty="0"/>
          </a:p>
        </p:txBody>
      </p:sp>
      <p:grpSp>
        <p:nvGrpSpPr>
          <p:cNvPr id="31" name="Group 95"/>
          <p:cNvGrpSpPr/>
          <p:nvPr/>
        </p:nvGrpSpPr>
        <p:grpSpPr>
          <a:xfrm>
            <a:off x="0" y="2968545"/>
            <a:ext cx="1811756" cy="2289255"/>
            <a:chOff x="7162800" y="2514600"/>
            <a:chExt cx="1964156" cy="2289255"/>
          </a:xfrm>
        </p:grpSpPr>
        <p:sp>
          <p:nvSpPr>
            <p:cNvPr id="32"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33"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34"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35"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37"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49" name="Rectangle 48"/>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Out of Browser</a:t>
            </a:r>
            <a:endParaRPr lang="en-US" sz="2000" dirty="0">
              <a:solidFill>
                <a:srgbClr val="0070C0"/>
              </a:solidFill>
              <a:latin typeface="Segoe Semibold" pitchFamily="34" charset="0"/>
            </a:endParaRPr>
          </a:p>
        </p:txBody>
      </p:sp>
      <p:sp>
        <p:nvSpPr>
          <p:cNvPr id="52" name="Rounded Rectangle 6">
            <a:hlinkClick r:id="rId10" action="ppaction://hlinksldjump"/>
          </p:cNvPr>
          <p:cNvSpPr/>
          <p:nvPr/>
        </p:nvSpPr>
        <p:spPr>
          <a:xfrm>
            <a:off x="0" y="43434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Out of Browser</a:t>
            </a:r>
            <a:endParaRPr lang="en-GB" sz="1400" b="1" dirty="0"/>
          </a:p>
        </p:txBody>
      </p:sp>
      <p:pic>
        <p:nvPicPr>
          <p:cNvPr id="27" name="Picture 2" descr="C:\Users\judy.shi\Desktop\1-5\OB 1.png"/>
          <p:cNvPicPr>
            <a:picLocks noChangeAspect="1" noChangeArrowheads="1"/>
          </p:cNvPicPr>
          <p:nvPr/>
        </p:nvPicPr>
        <p:blipFill>
          <a:blip r:embed="rId14" cstate="print"/>
          <a:srcRect/>
          <a:stretch>
            <a:fillRect/>
          </a:stretch>
        </p:blipFill>
        <p:spPr bwMode="auto">
          <a:xfrm>
            <a:off x="3305968" y="2565113"/>
            <a:ext cx="1266945" cy="833516"/>
          </a:xfrm>
          <a:prstGeom prst="rect">
            <a:avLst/>
          </a:prstGeom>
          <a:noFill/>
        </p:spPr>
      </p:pic>
      <p:pic>
        <p:nvPicPr>
          <p:cNvPr id="48" name="Picture 2" descr="C:\Users\judy.shi\Desktop\1-5\OB 2.png"/>
          <p:cNvPicPr>
            <a:picLocks noChangeAspect="1" noChangeArrowheads="1"/>
          </p:cNvPicPr>
          <p:nvPr/>
        </p:nvPicPr>
        <p:blipFill>
          <a:blip r:embed="rId15" cstate="print"/>
          <a:srcRect/>
          <a:stretch>
            <a:fillRect/>
          </a:stretch>
        </p:blipFill>
        <p:spPr bwMode="auto">
          <a:xfrm>
            <a:off x="6368583" y="2505436"/>
            <a:ext cx="1403817" cy="923564"/>
          </a:xfrm>
          <a:prstGeom prst="rect">
            <a:avLst/>
          </a:prstGeom>
          <a:noFill/>
        </p:spPr>
      </p:pic>
      <p:pic>
        <p:nvPicPr>
          <p:cNvPr id="51" name="Picture 2" descr="C:\Users\judy.shi\Desktop\1-5\OB 3.png"/>
          <p:cNvPicPr>
            <a:picLocks noChangeAspect="1" noChangeArrowheads="1"/>
          </p:cNvPicPr>
          <p:nvPr/>
        </p:nvPicPr>
        <p:blipFill>
          <a:blip r:embed="rId16" cstate="print"/>
          <a:srcRect/>
          <a:stretch>
            <a:fillRect/>
          </a:stretch>
        </p:blipFill>
        <p:spPr bwMode="auto">
          <a:xfrm>
            <a:off x="3276600" y="4119332"/>
            <a:ext cx="1371590" cy="532975"/>
          </a:xfrm>
          <a:prstGeom prst="rect">
            <a:avLst/>
          </a:prstGeom>
          <a:noFill/>
        </p:spPr>
      </p:pic>
      <p:pic>
        <p:nvPicPr>
          <p:cNvPr id="56" name="Picture 2" descr="C:\Users\judy.shi\Desktop\1-5\OB 5.png"/>
          <p:cNvPicPr>
            <a:picLocks noChangeAspect="1" noChangeArrowheads="1"/>
          </p:cNvPicPr>
          <p:nvPr/>
        </p:nvPicPr>
        <p:blipFill>
          <a:blip r:embed="rId17" cstate="print"/>
          <a:srcRect/>
          <a:stretch>
            <a:fillRect/>
          </a:stretch>
        </p:blipFill>
        <p:spPr bwMode="auto">
          <a:xfrm>
            <a:off x="6561982" y="5782328"/>
            <a:ext cx="1184470" cy="316283"/>
          </a:xfrm>
          <a:prstGeom prst="rect">
            <a:avLst/>
          </a:prstGeom>
          <a:noFill/>
        </p:spPr>
      </p:pic>
      <p:pic>
        <p:nvPicPr>
          <p:cNvPr id="57" name="Picture 2" descr="C:\Users\forestk\Desktop\Image.jpg"/>
          <p:cNvPicPr>
            <a:picLocks noChangeAspect="1" noChangeArrowheads="1"/>
          </p:cNvPicPr>
          <p:nvPr/>
        </p:nvPicPr>
        <p:blipFill>
          <a:blip r:embed="rId18" cstate="print"/>
          <a:srcRect/>
          <a:stretch>
            <a:fillRect/>
          </a:stretch>
        </p:blipFill>
        <p:spPr bwMode="auto">
          <a:xfrm>
            <a:off x="6361958" y="4343400"/>
            <a:ext cx="1562842" cy="397595"/>
          </a:xfrm>
          <a:prstGeom prst="rect">
            <a:avLst/>
          </a:prstGeom>
          <a:noFill/>
        </p:spPr>
      </p:pic>
      <p:pic>
        <p:nvPicPr>
          <p:cNvPr id="58" name="Picture 2" descr="C:\Users\forestk\Desktop\Silverlight 3 Briefing_Design_PNG Files\All icons and logos\Out of Browser\Windows 7.png"/>
          <p:cNvPicPr>
            <a:picLocks noChangeAspect="1" noChangeArrowheads="1"/>
          </p:cNvPicPr>
          <p:nvPr/>
        </p:nvPicPr>
        <p:blipFill>
          <a:blip r:embed="rId19" cstate="print"/>
          <a:srcRect/>
          <a:stretch>
            <a:fillRect/>
          </a:stretch>
        </p:blipFill>
        <p:spPr bwMode="auto">
          <a:xfrm>
            <a:off x="3526361" y="5725451"/>
            <a:ext cx="957997" cy="579475"/>
          </a:xfrm>
          <a:prstGeom prst="rect">
            <a:avLst/>
          </a:prstGeom>
          <a:noFill/>
        </p:spPr>
      </p:pic>
      <p:grpSp>
        <p:nvGrpSpPr>
          <p:cNvPr id="67" name="Group 66"/>
          <p:cNvGrpSpPr/>
          <p:nvPr/>
        </p:nvGrpSpPr>
        <p:grpSpPr>
          <a:xfrm>
            <a:off x="2590800" y="2133600"/>
            <a:ext cx="5943600" cy="4267200"/>
            <a:chOff x="2590800" y="2057400"/>
            <a:chExt cx="5943600" cy="4267200"/>
          </a:xfrm>
        </p:grpSpPr>
        <p:sp>
          <p:nvSpPr>
            <p:cNvPr id="68" name="Rounded Rectangle 67"/>
            <p:cNvSpPr/>
            <p:nvPr/>
          </p:nvSpPr>
          <p:spPr bwMode="auto">
            <a:xfrm>
              <a:off x="25908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Run Apps Out of Browser</a:t>
              </a:r>
              <a:endParaRPr kumimoji="0" lang="en-US" sz="1600" b="0" i="0" u="none" strike="noStrike" cap="none" normalizeH="0" baseline="0" dirty="0" smtClean="0">
                <a:solidFill>
                  <a:schemeClr val="tx1"/>
                </a:solidFill>
                <a:latin typeface="Segoe Semibold" pitchFamily="34" charset="0"/>
              </a:endParaRPr>
            </a:p>
          </p:txBody>
        </p:sp>
        <p:sp>
          <p:nvSpPr>
            <p:cNvPr id="69" name="Rounded Rectangle 68"/>
            <p:cNvSpPr/>
            <p:nvPr/>
          </p:nvSpPr>
          <p:spPr bwMode="auto">
            <a:xfrm>
              <a:off x="57150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Desktop &amp; Start Menu</a:t>
              </a:r>
              <a:endParaRPr kumimoji="0" lang="en-US" sz="1600" b="0" i="0" u="none" strike="noStrike" cap="none" normalizeH="0" baseline="0" dirty="0" smtClean="0">
                <a:solidFill>
                  <a:schemeClr val="tx1"/>
                </a:solidFill>
                <a:latin typeface="Segoe Semibold" pitchFamily="34" charset="0"/>
              </a:endParaRPr>
            </a:p>
          </p:txBody>
        </p:sp>
        <p:sp>
          <p:nvSpPr>
            <p:cNvPr id="70" name="Rounded Rectangle 69"/>
            <p:cNvSpPr/>
            <p:nvPr/>
          </p:nvSpPr>
          <p:spPr bwMode="auto">
            <a:xfrm>
              <a:off x="25908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Safer &amp; More Secure</a:t>
              </a:r>
              <a:endParaRPr kumimoji="0" lang="en-US" sz="1600" b="0" i="0" u="none" strike="noStrike" cap="none" normalizeH="0" baseline="0" dirty="0" smtClean="0">
                <a:solidFill>
                  <a:schemeClr val="tx1"/>
                </a:solidFill>
                <a:latin typeface="Segoe Semibold" pitchFamily="34" charset="0"/>
              </a:endParaRPr>
            </a:p>
          </p:txBody>
        </p:sp>
        <p:sp>
          <p:nvSpPr>
            <p:cNvPr id="71" name="Rounded Rectangle 70"/>
            <p:cNvSpPr/>
            <p:nvPr/>
          </p:nvSpPr>
          <p:spPr bwMode="auto">
            <a:xfrm>
              <a:off x="57150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Smooth Installation</a:t>
              </a:r>
              <a:br>
                <a:rPr lang="en-US" sz="1600" dirty="0" smtClean="0">
                  <a:solidFill>
                    <a:schemeClr val="tx1"/>
                  </a:solidFill>
                  <a:latin typeface="Segoe Semibold" pitchFamily="34" charset="0"/>
                </a:rPr>
              </a:br>
              <a:r>
                <a:rPr lang="en-US" sz="1600" dirty="0" smtClean="0">
                  <a:solidFill>
                    <a:schemeClr val="tx1"/>
                  </a:solidFill>
                  <a:latin typeface="Segoe Semibold" pitchFamily="34" charset="0"/>
                </a:rPr>
                <a:t>&amp; Auto Update</a:t>
              </a:r>
              <a:endParaRPr kumimoji="0" lang="en-US" sz="1600" b="0" i="0" u="none" strike="noStrike" cap="none" normalizeH="0" baseline="0" dirty="0" smtClean="0">
                <a:solidFill>
                  <a:schemeClr val="tx1"/>
                </a:solidFill>
                <a:latin typeface="Segoe Semibold" pitchFamily="34" charset="0"/>
              </a:endParaRPr>
            </a:p>
          </p:txBody>
        </p:sp>
        <p:sp>
          <p:nvSpPr>
            <p:cNvPr id="72" name="Rounded Rectangle 71"/>
            <p:cNvSpPr/>
            <p:nvPr/>
          </p:nvSpPr>
          <p:spPr bwMode="auto">
            <a:xfrm>
              <a:off x="2590800" y="5105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Windows Integration</a:t>
              </a:r>
              <a:endParaRPr kumimoji="0" lang="en-US" sz="1600" b="0" i="0" u="none" strike="noStrike" cap="none" normalizeH="0" baseline="0" dirty="0" smtClean="0">
                <a:solidFill>
                  <a:schemeClr val="tx1"/>
                </a:solidFill>
                <a:latin typeface="Segoe Semibold" pitchFamily="34" charset="0"/>
              </a:endParaRPr>
            </a:p>
          </p:txBody>
        </p:sp>
        <p:sp>
          <p:nvSpPr>
            <p:cNvPr id="73" name="Rounded Rectangle 72"/>
            <p:cNvSpPr/>
            <p:nvPr/>
          </p:nvSpPr>
          <p:spPr bwMode="auto">
            <a:xfrm>
              <a:off x="5715000" y="5105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Connectivity Detection</a:t>
              </a:r>
              <a:endParaRPr kumimoji="0" lang="en-US" sz="1600" b="0" i="0" u="none" strike="noStrike" cap="none" normalizeH="0" baseline="0" dirty="0" smtClean="0">
                <a:solidFill>
                  <a:schemeClr val="tx1"/>
                </a:solidFill>
                <a:latin typeface="Segoe Semibold" pitchFamily="34" charset="0"/>
              </a:endParaRPr>
            </a:p>
          </p:txBody>
        </p:sp>
      </p:gr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582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Out of Browser</a:t>
            </a:r>
            <a:endParaRPr lang="en-GB" sz="3200" dirty="0"/>
          </a:p>
        </p:txBody>
      </p:sp>
      <p:grpSp>
        <p:nvGrpSpPr>
          <p:cNvPr id="33" name="Group 95"/>
          <p:cNvGrpSpPr/>
          <p:nvPr/>
        </p:nvGrpSpPr>
        <p:grpSpPr>
          <a:xfrm>
            <a:off x="0" y="2968545"/>
            <a:ext cx="1811756" cy="2289255"/>
            <a:chOff x="7162800" y="2514600"/>
            <a:chExt cx="1964156" cy="2289255"/>
          </a:xfrm>
        </p:grpSpPr>
        <p:sp>
          <p:nvSpPr>
            <p:cNvPr id="34"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35"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37"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38"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39"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40" name="Isosceles Triangle 39"/>
          <p:cNvSpPr/>
          <p:nvPr/>
        </p:nvSpPr>
        <p:spPr bwMode="auto">
          <a:xfrm rot="16200000">
            <a:off x="1752600" y="43434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41" name="Group 112"/>
          <p:cNvGrpSpPr/>
          <p:nvPr/>
        </p:nvGrpSpPr>
        <p:grpSpPr>
          <a:xfrm>
            <a:off x="8534400" y="4648200"/>
            <a:ext cx="457200" cy="1828800"/>
            <a:chOff x="762000" y="4648200"/>
            <a:chExt cx="1905000" cy="1828800"/>
          </a:xfrm>
        </p:grpSpPr>
        <p:sp>
          <p:nvSpPr>
            <p:cNvPr id="43" name="Rounded Rectangle 42">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4" name="Rounded Rectangle 43">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5" name="Rounded Rectangle 44">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6" name="Rounded Rectangle 45">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7" name="Rounded Rectangle 46">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8" name="Rounded Rectangle 47">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49" name="Round Diagonal Corner Rectangle 48"/>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Run Applications Outside</a:t>
            </a:r>
            <a:br>
              <a:rPr lang="en-GB" sz="2800" b="1" dirty="0" smtClean="0">
                <a:latin typeface="Segoe Semibold" pitchFamily="34" charset="0"/>
              </a:rPr>
            </a:br>
            <a:r>
              <a:rPr lang="en-GB" sz="2800" b="1" dirty="0" smtClean="0">
                <a:latin typeface="Segoe Semibold" pitchFamily="34" charset="0"/>
              </a:rPr>
              <a:t>of the Web Browser</a:t>
            </a:r>
          </a:p>
        </p:txBody>
      </p:sp>
      <p:sp>
        <p:nvSpPr>
          <p:cNvPr id="50" name="Text Placeholder 5"/>
          <p:cNvSpPr txBox="1">
            <a:spLocks/>
          </p:cNvSpPr>
          <p:nvPr/>
        </p:nvSpPr>
        <p:spPr bwMode="auto">
          <a:xfrm>
            <a:off x="2590799" y="29718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5425" lvl="1" indent="-225425">
              <a:defRPr/>
            </a:pPr>
            <a:r>
              <a:rPr lang="en-US" sz="1600" dirty="0" smtClean="0">
                <a:latin typeface="Segoe Semibold" pitchFamily="34" charset="0"/>
              </a:rPr>
              <a:t>	Applications can now be </a:t>
            </a:r>
            <a:r>
              <a:rPr lang="en-US" sz="1600" dirty="0" smtClean="0">
                <a:solidFill>
                  <a:srgbClr val="00B0F0"/>
                </a:solidFill>
                <a:latin typeface="Segoe Semibold" pitchFamily="34" charset="0"/>
              </a:rPr>
              <a:t>installed and run from the desktop </a:t>
            </a:r>
            <a:r>
              <a:rPr lang="en-US" sz="1600" dirty="0" smtClean="0">
                <a:latin typeface="Segoe Semibold" pitchFamily="34" charset="0"/>
              </a:rPr>
              <a:t>as lightweight web companions, allowing users to take their favorite Web applications with them, regardless of whether they are connected to the Internet or not.</a:t>
            </a:r>
            <a:endParaRPr lang="en-GB" sz="1600" dirty="0" smtClean="0">
              <a:latin typeface="Segoe Semibold" pitchFamily="34" charset="0"/>
            </a:endParaRPr>
          </a:p>
        </p:txBody>
      </p:sp>
      <p:sp>
        <p:nvSpPr>
          <p:cNvPr id="51" name="Rectangle 50"/>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Out of Browser</a:t>
            </a:r>
            <a:endParaRPr lang="en-US" sz="2000" dirty="0">
              <a:solidFill>
                <a:srgbClr val="0070C0"/>
              </a:solidFill>
              <a:latin typeface="Segoe Semibold" pitchFamily="34" charset="0"/>
            </a:endParaRPr>
          </a:p>
        </p:txBody>
      </p:sp>
      <p:sp>
        <p:nvSpPr>
          <p:cNvPr id="52" name="Rounded Rectangle 6">
            <a:hlinkClick r:id="rId4" action="ppaction://hlinksldjump"/>
          </p:cNvPr>
          <p:cNvSpPr/>
          <p:nvPr/>
        </p:nvSpPr>
        <p:spPr>
          <a:xfrm>
            <a:off x="0" y="43434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Out of Browser</a:t>
            </a:r>
            <a:endParaRPr lang="en-GB" sz="1400" b="1" dirty="0"/>
          </a:p>
        </p:txBody>
      </p:sp>
      <p:sp>
        <p:nvSpPr>
          <p:cNvPr id="54" name="Rounded Rectangle 53">
            <a:hlinkClick r:id="rId8" action="ppaction://hlinksldjump"/>
          </p:cNvPr>
          <p:cNvSpPr/>
          <p:nvPr/>
        </p:nvSpPr>
        <p:spPr>
          <a:xfrm>
            <a:off x="8534400" y="46482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lvl="0" algn="r" defTabSz="1244600">
              <a:lnSpc>
                <a:spcPct val="90000"/>
              </a:lnSpc>
              <a:spcBef>
                <a:spcPct val="0"/>
              </a:spcBef>
              <a:spcAft>
                <a:spcPct val="35000"/>
              </a:spcAft>
            </a:pPr>
            <a:endParaRPr lang="en-GB" sz="1400" b="1" dirty="0" smtClean="0"/>
          </a:p>
        </p:txBody>
      </p:sp>
      <p:pic>
        <p:nvPicPr>
          <p:cNvPr id="24" name="Picture 2" descr="C:\Users\judy.shi\Desktop\1-5\OB 1.png"/>
          <p:cNvPicPr>
            <a:picLocks noChangeAspect="1" noChangeArrowheads="1"/>
          </p:cNvPicPr>
          <p:nvPr/>
        </p:nvPicPr>
        <p:blipFill>
          <a:blip r:embed="rId14" cstate="print"/>
          <a:srcRect/>
          <a:stretch>
            <a:fillRect/>
          </a:stretch>
        </p:blipFill>
        <p:spPr bwMode="auto">
          <a:xfrm>
            <a:off x="3429000" y="3810000"/>
            <a:ext cx="4314444" cy="2838450"/>
          </a:xfrm>
          <a:prstGeom prst="rect">
            <a:avLst/>
          </a:prstGeom>
          <a:noFill/>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Out of Browser</a:t>
            </a:r>
            <a:endParaRPr lang="en-GB" sz="3200" dirty="0"/>
          </a:p>
        </p:txBody>
      </p:sp>
      <p:grpSp>
        <p:nvGrpSpPr>
          <p:cNvPr id="30" name="Group 95"/>
          <p:cNvGrpSpPr/>
          <p:nvPr/>
        </p:nvGrpSpPr>
        <p:grpSpPr>
          <a:xfrm>
            <a:off x="0" y="2968545"/>
            <a:ext cx="1811756" cy="2289255"/>
            <a:chOff x="7162800" y="2514600"/>
            <a:chExt cx="1964156" cy="2289255"/>
          </a:xfrm>
        </p:grpSpPr>
        <p:sp>
          <p:nvSpPr>
            <p:cNvPr id="31"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32"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33"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34"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35"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36" name="Isosceles Triangle 35"/>
          <p:cNvSpPr/>
          <p:nvPr/>
        </p:nvSpPr>
        <p:spPr bwMode="auto">
          <a:xfrm rot="16200000">
            <a:off x="1752600" y="43434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48" name="Group 112"/>
          <p:cNvGrpSpPr/>
          <p:nvPr/>
        </p:nvGrpSpPr>
        <p:grpSpPr>
          <a:xfrm>
            <a:off x="8534400" y="4648200"/>
            <a:ext cx="457200" cy="1828800"/>
            <a:chOff x="762000" y="4648200"/>
            <a:chExt cx="1905000" cy="1828800"/>
          </a:xfrm>
        </p:grpSpPr>
        <p:sp>
          <p:nvSpPr>
            <p:cNvPr id="49" name="Rounded Rectangle 48">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0" name="Rounded Rectangle 49">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1" name="Rounded Rectangle 50">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2" name="Rounded Rectangle 51">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3" name="Rounded Rectangle 52">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4" name="Rounded Rectangle 53">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5" name="Round Diagonal Corner Rectangle 54"/>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Desktop Shortcuts &amp;</a:t>
            </a:r>
            <a:br>
              <a:rPr lang="en-GB" sz="2800" b="1" dirty="0" smtClean="0">
                <a:latin typeface="Segoe Semibold" pitchFamily="34" charset="0"/>
              </a:rPr>
            </a:br>
            <a:r>
              <a:rPr lang="en-GB" sz="2800" b="1" dirty="0" smtClean="0">
                <a:latin typeface="Segoe Semibold" pitchFamily="34" charset="0"/>
              </a:rPr>
              <a:t>Start Menu Support</a:t>
            </a:r>
          </a:p>
        </p:txBody>
      </p:sp>
      <p:sp>
        <p:nvSpPr>
          <p:cNvPr id="56" name="Text Placeholder 5"/>
          <p:cNvSpPr txBox="1">
            <a:spLocks/>
          </p:cNvSpPr>
          <p:nvPr/>
        </p:nvSpPr>
        <p:spPr bwMode="auto">
          <a:xfrm>
            <a:off x="2590799" y="29718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8600" lvl="1" indent="-228600" defTabSz="912813" fontAlgn="base">
              <a:lnSpc>
                <a:spcPct val="90000"/>
              </a:lnSpc>
              <a:spcBef>
                <a:spcPct val="20000"/>
              </a:spcBef>
              <a:spcAft>
                <a:spcPct val="0"/>
              </a:spcAft>
              <a:buSzPct val="100000"/>
            </a:pPr>
            <a:r>
              <a:rPr lang="en-US" sz="1600" dirty="0" smtClean="0">
                <a:solidFill>
                  <a:srgbClr val="00B0F0"/>
                </a:solidFill>
                <a:latin typeface="Segoe Semibold" pitchFamily="34" charset="0"/>
              </a:rPr>
              <a:t>	Applications can be stored on the desktop </a:t>
            </a:r>
            <a:r>
              <a:rPr lang="en-US" sz="1600" dirty="0" smtClean="0">
                <a:latin typeface="Segoe Semibold" pitchFamily="34" charset="0"/>
              </a:rPr>
              <a:t>on both Windows and Mac OS, and accessed with one-click from the </a:t>
            </a:r>
            <a:r>
              <a:rPr lang="en-US" sz="1600" dirty="0" smtClean="0">
                <a:solidFill>
                  <a:schemeClr val="accent4">
                    <a:lumMod val="60000"/>
                    <a:lumOff val="40000"/>
                  </a:schemeClr>
                </a:solidFill>
                <a:latin typeface="Segoe Semibold" pitchFamily="34" charset="0"/>
              </a:rPr>
              <a:t>Start Menu </a:t>
            </a:r>
            <a:r>
              <a:rPr lang="en-US" sz="1600" dirty="0" smtClean="0">
                <a:latin typeface="Segoe Semibold" pitchFamily="34" charset="0"/>
              </a:rPr>
              <a:t>or </a:t>
            </a:r>
            <a:r>
              <a:rPr lang="en-US" sz="1600" dirty="0" smtClean="0">
                <a:solidFill>
                  <a:schemeClr val="accent4">
                    <a:lumMod val="60000"/>
                    <a:lumOff val="40000"/>
                  </a:schemeClr>
                </a:solidFill>
                <a:latin typeface="Segoe Semibold" pitchFamily="34" charset="0"/>
              </a:rPr>
              <a:t>Applications Folder</a:t>
            </a:r>
          </a:p>
        </p:txBody>
      </p:sp>
      <p:sp>
        <p:nvSpPr>
          <p:cNvPr id="57" name="Rectangle 56"/>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Out of Browser</a:t>
            </a:r>
            <a:endParaRPr lang="en-US" sz="2000" dirty="0">
              <a:solidFill>
                <a:srgbClr val="0070C0"/>
              </a:solidFill>
              <a:latin typeface="Segoe Semibold" pitchFamily="34" charset="0"/>
            </a:endParaRPr>
          </a:p>
        </p:txBody>
      </p:sp>
      <p:sp>
        <p:nvSpPr>
          <p:cNvPr id="58" name="Rounded Rectangle 6">
            <a:hlinkClick r:id="rId4" action="ppaction://hlinksldjump"/>
          </p:cNvPr>
          <p:cNvSpPr/>
          <p:nvPr/>
        </p:nvSpPr>
        <p:spPr>
          <a:xfrm>
            <a:off x="0" y="43434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Out of Browser</a:t>
            </a:r>
            <a:endParaRPr lang="en-GB" sz="1400" b="1" dirty="0"/>
          </a:p>
        </p:txBody>
      </p:sp>
      <p:sp>
        <p:nvSpPr>
          <p:cNvPr id="61" name="Rounded Rectangle 60">
            <a:hlinkClick r:id="rId9" action="ppaction://hlinksldjump"/>
          </p:cNvPr>
          <p:cNvSpPr/>
          <p:nvPr/>
        </p:nvSpPr>
        <p:spPr>
          <a:xfrm>
            <a:off x="8534400" y="49530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lvl="0" algn="r" defTabSz="1244600">
              <a:lnSpc>
                <a:spcPct val="90000"/>
              </a:lnSpc>
              <a:spcBef>
                <a:spcPct val="0"/>
              </a:spcBef>
              <a:spcAft>
                <a:spcPct val="35000"/>
              </a:spcAft>
            </a:pPr>
            <a:endParaRPr lang="en-GB" sz="1400" b="1" dirty="0" smtClean="0"/>
          </a:p>
        </p:txBody>
      </p:sp>
      <p:pic>
        <p:nvPicPr>
          <p:cNvPr id="23" name="Picture 2" descr="C:\Users\judy.shi\Desktop\1-5\OB 2.png"/>
          <p:cNvPicPr>
            <a:picLocks noChangeAspect="1" noChangeArrowheads="1"/>
          </p:cNvPicPr>
          <p:nvPr/>
        </p:nvPicPr>
        <p:blipFill>
          <a:blip r:embed="rId14" cstate="print"/>
          <a:srcRect/>
          <a:stretch>
            <a:fillRect/>
          </a:stretch>
        </p:blipFill>
        <p:spPr bwMode="auto">
          <a:xfrm>
            <a:off x="3429000" y="3810000"/>
            <a:ext cx="4401312" cy="2895600"/>
          </a:xfrm>
          <a:prstGeom prst="rect">
            <a:avLst/>
          </a:prstGeom>
          <a:noFill/>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Out of Browser</a:t>
            </a:r>
            <a:endParaRPr lang="en-GB" sz="3200" dirty="0"/>
          </a:p>
        </p:txBody>
      </p:sp>
      <p:grpSp>
        <p:nvGrpSpPr>
          <p:cNvPr id="38" name="Group 95"/>
          <p:cNvGrpSpPr/>
          <p:nvPr/>
        </p:nvGrpSpPr>
        <p:grpSpPr>
          <a:xfrm>
            <a:off x="0" y="2968545"/>
            <a:ext cx="1811756" cy="2289255"/>
            <a:chOff x="7162800" y="2514600"/>
            <a:chExt cx="1964156" cy="2289255"/>
          </a:xfrm>
        </p:grpSpPr>
        <p:sp>
          <p:nvSpPr>
            <p:cNvPr id="39"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0"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1"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3"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4"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45" name="Isosceles Triangle 44"/>
          <p:cNvSpPr/>
          <p:nvPr/>
        </p:nvSpPr>
        <p:spPr bwMode="auto">
          <a:xfrm rot="16200000">
            <a:off x="1752600" y="43434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46" name="Group 112"/>
          <p:cNvGrpSpPr/>
          <p:nvPr/>
        </p:nvGrpSpPr>
        <p:grpSpPr>
          <a:xfrm>
            <a:off x="8534400" y="4648200"/>
            <a:ext cx="457200" cy="1828800"/>
            <a:chOff x="762000" y="4648200"/>
            <a:chExt cx="1905000" cy="1828800"/>
          </a:xfrm>
        </p:grpSpPr>
        <p:sp>
          <p:nvSpPr>
            <p:cNvPr id="47" name="Rounded Rectangle 46">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8" name="Rounded Rectangle 47">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9" name="Rounded Rectangle 48">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0" name="Rounded Rectangle 49">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1" name="Rounded Rectangle 50">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2" name="Rounded Rectangle 51">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3" name="Round Diagonal Corner Rectangle 52"/>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Safer &amp; More Secure</a:t>
            </a:r>
          </a:p>
        </p:txBody>
      </p:sp>
      <p:sp>
        <p:nvSpPr>
          <p:cNvPr id="54" name="Text Placeholder 5"/>
          <p:cNvSpPr txBox="1">
            <a:spLocks/>
          </p:cNvSpPr>
          <p:nvPr/>
        </p:nvSpPr>
        <p:spPr bwMode="auto">
          <a:xfrm>
            <a:off x="2590799" y="26670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8600" lvl="1" indent="-228600" defTabSz="912813" fontAlgn="base">
              <a:lnSpc>
                <a:spcPct val="90000"/>
              </a:lnSpc>
              <a:spcBef>
                <a:spcPct val="20000"/>
              </a:spcBef>
              <a:spcAft>
                <a:spcPct val="0"/>
              </a:spcAft>
              <a:buSzPct val="100000"/>
            </a:pPr>
            <a:r>
              <a:rPr lang="en-US" sz="1600" dirty="0" smtClean="0">
                <a:latin typeface="Segoe Semibold" pitchFamily="34" charset="0"/>
              </a:rPr>
              <a:t>	Silverlight leverages the </a:t>
            </a:r>
            <a:r>
              <a:rPr lang="en-US" sz="1600" dirty="0" smtClean="0">
                <a:solidFill>
                  <a:schemeClr val="accent4">
                    <a:lumMod val="60000"/>
                    <a:lumOff val="40000"/>
                  </a:schemeClr>
                </a:solidFill>
                <a:latin typeface="Segoe Semibold" pitchFamily="34" charset="0"/>
              </a:rPr>
              <a:t>security features of the .NET Framework</a:t>
            </a:r>
            <a:r>
              <a:rPr lang="en-US" sz="1600" dirty="0" smtClean="0">
                <a:latin typeface="Segoe Semibold" pitchFamily="34" charset="0"/>
              </a:rPr>
              <a:t>, and runs inside a </a:t>
            </a:r>
            <a:r>
              <a:rPr lang="en-US" sz="1600" dirty="0" smtClean="0">
                <a:solidFill>
                  <a:srgbClr val="00B0F0"/>
                </a:solidFill>
                <a:latin typeface="Segoe Semibold" pitchFamily="34" charset="0"/>
              </a:rPr>
              <a:t>secure sandbox with persistent isolated storage</a:t>
            </a:r>
            <a:r>
              <a:rPr lang="en-US" sz="1600" dirty="0" smtClean="0">
                <a:latin typeface="Segoe Semibold" pitchFamily="34" charset="0"/>
              </a:rPr>
              <a:t>.  As they share most of the security restrictions of traditional web apps, Silverlight apps </a:t>
            </a:r>
            <a:r>
              <a:rPr lang="en-US" sz="1600" dirty="0" smtClean="0">
                <a:solidFill>
                  <a:srgbClr val="00B0F0"/>
                </a:solidFill>
                <a:latin typeface="Segoe Semibold" pitchFamily="34" charset="0"/>
              </a:rPr>
              <a:t>can be trusted without security warnings or prompts</a:t>
            </a:r>
            <a:r>
              <a:rPr lang="en-US" sz="1600" dirty="0" smtClean="0">
                <a:latin typeface="Segoe Semibold" pitchFamily="34" charset="0"/>
              </a:rPr>
              <a:t>, minimizing user interruptions.</a:t>
            </a:r>
            <a:endParaRPr kumimoji="0" lang="en-GB" sz="1600" b="0" i="0" u="none" strike="noStrike" kern="1200" cap="none" spc="0" normalizeH="0" baseline="0" noProof="0" dirty="0" smtClean="0">
              <a:ln>
                <a:noFill/>
              </a:ln>
              <a:solidFill>
                <a:schemeClr val="tx1"/>
              </a:solidFill>
              <a:effectLst/>
              <a:uLnTx/>
              <a:uFillTx/>
              <a:latin typeface="Segoe Semibold" pitchFamily="34" charset="0"/>
            </a:endParaRPr>
          </a:p>
        </p:txBody>
      </p:sp>
      <p:sp>
        <p:nvSpPr>
          <p:cNvPr id="55" name="Rectangle 54"/>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Out of Browser</a:t>
            </a:r>
            <a:endParaRPr lang="en-US" sz="2000" dirty="0">
              <a:solidFill>
                <a:srgbClr val="0070C0"/>
              </a:solidFill>
              <a:latin typeface="Segoe Semibold" pitchFamily="34" charset="0"/>
            </a:endParaRPr>
          </a:p>
        </p:txBody>
      </p:sp>
      <p:sp>
        <p:nvSpPr>
          <p:cNvPr id="56" name="Rounded Rectangle 6">
            <a:hlinkClick r:id="rId4" action="ppaction://hlinksldjump"/>
          </p:cNvPr>
          <p:cNvSpPr/>
          <p:nvPr/>
        </p:nvSpPr>
        <p:spPr>
          <a:xfrm>
            <a:off x="0" y="43434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Out of Browser</a:t>
            </a:r>
            <a:endParaRPr lang="en-GB" sz="1400" b="1" dirty="0"/>
          </a:p>
        </p:txBody>
      </p:sp>
      <p:sp>
        <p:nvSpPr>
          <p:cNvPr id="60" name="Rounded Rectangle 59">
            <a:hlinkClick r:id="rId10" action="ppaction://hlinksldjump"/>
          </p:cNvPr>
          <p:cNvSpPr/>
          <p:nvPr/>
        </p:nvSpPr>
        <p:spPr>
          <a:xfrm>
            <a:off x="8534400" y="52578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lvl="0" algn="r" defTabSz="1244600">
              <a:lnSpc>
                <a:spcPct val="90000"/>
              </a:lnSpc>
              <a:spcBef>
                <a:spcPct val="0"/>
              </a:spcBef>
              <a:spcAft>
                <a:spcPct val="35000"/>
              </a:spcAft>
            </a:pPr>
            <a:endParaRPr lang="en-GB" sz="1400" b="1" dirty="0" smtClean="0"/>
          </a:p>
        </p:txBody>
      </p:sp>
      <p:pic>
        <p:nvPicPr>
          <p:cNvPr id="24" name="Picture 2" descr="C:\Users\judy.shi\Desktop\1-5\OB 3.png"/>
          <p:cNvPicPr>
            <a:picLocks noChangeAspect="1" noChangeArrowheads="1"/>
          </p:cNvPicPr>
          <p:nvPr/>
        </p:nvPicPr>
        <p:blipFill>
          <a:blip r:embed="rId14" cstate="print"/>
          <a:srcRect/>
          <a:stretch>
            <a:fillRect/>
          </a:stretch>
        </p:blipFill>
        <p:spPr bwMode="auto">
          <a:xfrm>
            <a:off x="3429000" y="4495800"/>
            <a:ext cx="4343400" cy="1687767"/>
          </a:xfrm>
          <a:prstGeom prst="rect">
            <a:avLst/>
          </a:prstGeom>
          <a:noFill/>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95"/>
          <p:cNvGrpSpPr/>
          <p:nvPr/>
        </p:nvGrpSpPr>
        <p:grpSpPr>
          <a:xfrm>
            <a:off x="0" y="2968545"/>
            <a:ext cx="1811756" cy="2289255"/>
            <a:chOff x="7162800" y="2514600"/>
            <a:chExt cx="1964156" cy="2289255"/>
          </a:xfrm>
        </p:grpSpPr>
        <p:sp>
          <p:nvSpPr>
            <p:cNvPr id="40"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1"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3"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4"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5"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46" name="Isosceles Triangle 45"/>
          <p:cNvSpPr/>
          <p:nvPr/>
        </p:nvSpPr>
        <p:spPr bwMode="auto">
          <a:xfrm rot="16200000">
            <a:off x="1752600" y="43434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47" name="Group 112"/>
          <p:cNvGrpSpPr/>
          <p:nvPr/>
        </p:nvGrpSpPr>
        <p:grpSpPr>
          <a:xfrm>
            <a:off x="8534400" y="4648200"/>
            <a:ext cx="457200" cy="1828800"/>
            <a:chOff x="762000" y="4648200"/>
            <a:chExt cx="1905000" cy="1828800"/>
          </a:xfrm>
        </p:grpSpPr>
        <p:sp>
          <p:nvSpPr>
            <p:cNvPr id="48" name="Rounded Rectangle 47">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49" name="Rounded Rectangle 48">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0" name="Rounded Rectangle 49">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1" name="Rounded Rectangle 50">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2" name="Rounded Rectangle 51">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3" name="Rounded Rectangle 52">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4" name="Round Diagonal Corner Rectangle 53"/>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Smooth Installation</a:t>
            </a:r>
            <a:br>
              <a:rPr lang="en-GB" sz="2800" b="1" dirty="0" smtClean="0">
                <a:latin typeface="Segoe Semibold" pitchFamily="34" charset="0"/>
              </a:rPr>
            </a:br>
            <a:r>
              <a:rPr lang="en-GB" sz="2800" b="1" dirty="0" smtClean="0">
                <a:latin typeface="Segoe Semibold" pitchFamily="34" charset="0"/>
              </a:rPr>
              <a:t>&amp; Auto-Update</a:t>
            </a:r>
          </a:p>
        </p:txBody>
      </p:sp>
      <p:sp>
        <p:nvSpPr>
          <p:cNvPr id="55" name="Text Placeholder 5"/>
          <p:cNvSpPr txBox="1">
            <a:spLocks/>
          </p:cNvSpPr>
          <p:nvPr/>
        </p:nvSpPr>
        <p:spPr bwMode="auto">
          <a:xfrm>
            <a:off x="2590799" y="29718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5425" lvl="1" indent="-225425">
              <a:defRPr/>
            </a:pPr>
            <a:r>
              <a:rPr lang="en-US" sz="1600" dirty="0" smtClean="0">
                <a:latin typeface="Segoe Semibold" pitchFamily="34" charset="0"/>
              </a:rPr>
              <a:t>	Silverlight applications are stored in a local cache and do not require extra privileges to run, so the </a:t>
            </a:r>
            <a:r>
              <a:rPr lang="en-US" sz="1600" dirty="0" smtClean="0">
                <a:solidFill>
                  <a:srgbClr val="00B0F0"/>
                </a:solidFill>
                <a:latin typeface="Segoe Semibold" pitchFamily="34" charset="0"/>
              </a:rPr>
              <a:t>installation process is quick and efficient </a:t>
            </a:r>
            <a:r>
              <a:rPr lang="en-US" sz="1600" dirty="0" smtClean="0">
                <a:latin typeface="Segoe Semibold" pitchFamily="34" charset="0"/>
              </a:rPr>
              <a:t>as well as </a:t>
            </a:r>
            <a:r>
              <a:rPr lang="en-US" sz="1600" b="1" dirty="0" smtClean="0">
                <a:latin typeface="Segoe Semibold" pitchFamily="34" charset="0"/>
              </a:rPr>
              <a:t>consumer friendly, with support for non-administrator install</a:t>
            </a:r>
            <a:r>
              <a:rPr lang="en-US" sz="1600" dirty="0" smtClean="0">
                <a:latin typeface="Segoe Semibold" pitchFamily="34" charset="0"/>
              </a:rPr>
              <a:t> . Upon launch applications can check for new versions and </a:t>
            </a:r>
            <a:r>
              <a:rPr lang="en-US" sz="1600" dirty="0" smtClean="0">
                <a:solidFill>
                  <a:srgbClr val="00B0F0"/>
                </a:solidFill>
                <a:latin typeface="Segoe Semibold" pitchFamily="34" charset="0"/>
              </a:rPr>
              <a:t>automatically update </a:t>
            </a:r>
            <a:r>
              <a:rPr lang="en-US" sz="1600" dirty="0" smtClean="0">
                <a:latin typeface="Segoe Semibold" pitchFamily="34" charset="0"/>
              </a:rPr>
              <a:t>themselves. </a:t>
            </a:r>
          </a:p>
        </p:txBody>
      </p:sp>
      <p:sp>
        <p:nvSpPr>
          <p:cNvPr id="56" name="Rectangle 55"/>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Out of Browser</a:t>
            </a:r>
            <a:endParaRPr lang="en-US" sz="2000" dirty="0">
              <a:solidFill>
                <a:srgbClr val="0070C0"/>
              </a:solidFill>
              <a:latin typeface="Segoe Semibold" pitchFamily="34" charset="0"/>
            </a:endParaRPr>
          </a:p>
        </p:txBody>
      </p:sp>
      <p:sp>
        <p:nvSpPr>
          <p:cNvPr id="57" name="Rounded Rectangle 6">
            <a:hlinkClick r:id="rId4" action="ppaction://hlinksldjump"/>
          </p:cNvPr>
          <p:cNvSpPr/>
          <p:nvPr/>
        </p:nvSpPr>
        <p:spPr>
          <a:xfrm>
            <a:off x="0" y="43434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Out of Browser</a:t>
            </a:r>
            <a:endParaRPr lang="en-GB" sz="1400" b="1" dirty="0"/>
          </a:p>
        </p:txBody>
      </p:sp>
      <p:sp>
        <p:nvSpPr>
          <p:cNvPr id="62" name="Rounded Rectangle 61">
            <a:hlinkClick r:id="rId11" action="ppaction://hlinksldjump"/>
          </p:cNvPr>
          <p:cNvSpPr/>
          <p:nvPr/>
        </p:nvSpPr>
        <p:spPr>
          <a:xfrm>
            <a:off x="8534400" y="55626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lvl="0" algn="r" defTabSz="1244600">
              <a:lnSpc>
                <a:spcPct val="90000"/>
              </a:lnSpc>
              <a:spcBef>
                <a:spcPct val="0"/>
              </a:spcBef>
              <a:spcAft>
                <a:spcPct val="35000"/>
              </a:spcAft>
            </a:pPr>
            <a:endParaRPr lang="en-GB" sz="1400" b="1" dirty="0" smtClean="0"/>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Out of Browser</a:t>
            </a:r>
            <a:endParaRPr lang="en-GB" sz="3200" dirty="0"/>
          </a:p>
        </p:txBody>
      </p:sp>
      <p:pic>
        <p:nvPicPr>
          <p:cNvPr id="25" name="Picture 2" descr="C:\Users\forestk\Desktop\Image.jpg"/>
          <p:cNvPicPr>
            <a:picLocks noChangeAspect="1" noChangeArrowheads="1"/>
          </p:cNvPicPr>
          <p:nvPr/>
        </p:nvPicPr>
        <p:blipFill>
          <a:blip r:embed="rId14" cstate="print"/>
          <a:srcRect/>
          <a:stretch>
            <a:fillRect/>
          </a:stretch>
        </p:blipFill>
        <p:spPr bwMode="auto">
          <a:xfrm>
            <a:off x="3052644" y="4876800"/>
            <a:ext cx="4948356" cy="1258888"/>
          </a:xfrm>
          <a:prstGeom prst="rect">
            <a:avLst/>
          </a:prstGeom>
          <a:noFill/>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95"/>
          <p:cNvGrpSpPr/>
          <p:nvPr/>
        </p:nvGrpSpPr>
        <p:grpSpPr>
          <a:xfrm>
            <a:off x="0" y="2968545"/>
            <a:ext cx="1811756" cy="2289255"/>
            <a:chOff x="7162800" y="2514600"/>
            <a:chExt cx="1964156" cy="2289255"/>
          </a:xfrm>
        </p:grpSpPr>
        <p:sp>
          <p:nvSpPr>
            <p:cNvPr id="41"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3"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4"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5"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6"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47" name="Isosceles Triangle 46"/>
          <p:cNvSpPr/>
          <p:nvPr/>
        </p:nvSpPr>
        <p:spPr bwMode="auto">
          <a:xfrm rot="16200000">
            <a:off x="1752600" y="43434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48" name="Group 112"/>
          <p:cNvGrpSpPr/>
          <p:nvPr/>
        </p:nvGrpSpPr>
        <p:grpSpPr>
          <a:xfrm>
            <a:off x="8534400" y="4648200"/>
            <a:ext cx="457200" cy="1828800"/>
            <a:chOff x="762000" y="4648200"/>
            <a:chExt cx="1905000" cy="1828800"/>
          </a:xfrm>
        </p:grpSpPr>
        <p:sp>
          <p:nvSpPr>
            <p:cNvPr id="49" name="Rounded Rectangle 48">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0" name="Rounded Rectangle 49">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1" name="Rounded Rectangle 50">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2" name="Rounded Rectangle 51">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3" name="Rounded Rectangle 52">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4" name="Rounded Rectangle 53">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5" name="Round Diagonal Corner Rectangle 54"/>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Windows Support</a:t>
            </a:r>
          </a:p>
        </p:txBody>
      </p:sp>
      <p:sp>
        <p:nvSpPr>
          <p:cNvPr id="56" name="Text Placeholder 5"/>
          <p:cNvSpPr txBox="1">
            <a:spLocks/>
          </p:cNvSpPr>
          <p:nvPr/>
        </p:nvSpPr>
        <p:spPr bwMode="auto">
          <a:xfrm>
            <a:off x="2590799" y="28194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5425" lvl="1" indent="-225425">
              <a:defRPr/>
            </a:pPr>
            <a:r>
              <a:rPr lang="en-US" sz="1600" dirty="0" smtClean="0">
                <a:latin typeface="Segoe Semibold" pitchFamily="34" charset="0"/>
              </a:rPr>
              <a:t>	</a:t>
            </a:r>
            <a:r>
              <a:rPr lang="en-US" sz="1600" dirty="0" smtClean="0">
                <a:solidFill>
                  <a:srgbClr val="00B0F0"/>
                </a:solidFill>
                <a:latin typeface="Segoe Semibold" pitchFamily="34" charset="0"/>
              </a:rPr>
              <a:t>Take advantage of new </a:t>
            </a:r>
            <a:r>
              <a:rPr lang="en-US" sz="1600" dirty="0" smtClean="0">
                <a:solidFill>
                  <a:schemeClr val="accent4">
                    <a:lumMod val="60000"/>
                    <a:lumOff val="40000"/>
                  </a:schemeClr>
                </a:solidFill>
                <a:latin typeface="Segoe Semibold" pitchFamily="34" charset="0"/>
              </a:rPr>
              <a:t>Windows 7</a:t>
            </a:r>
            <a:r>
              <a:rPr lang="en-US" sz="1600" dirty="0" smtClean="0">
                <a:solidFill>
                  <a:srgbClr val="00B0F0"/>
                </a:solidFill>
                <a:latin typeface="Segoe Semibold" pitchFamily="34" charset="0"/>
              </a:rPr>
              <a:t> </a:t>
            </a:r>
            <a:r>
              <a:rPr lang="en-US" sz="1600" dirty="0" smtClean="0">
                <a:latin typeface="Segoe Semibold" pitchFamily="34" charset="0"/>
              </a:rPr>
              <a:t>capabilities with support for </a:t>
            </a:r>
            <a:r>
              <a:rPr lang="en-US" sz="1600" dirty="0" smtClean="0">
                <a:solidFill>
                  <a:schemeClr val="accent4">
                    <a:lumMod val="60000"/>
                    <a:lumOff val="40000"/>
                  </a:schemeClr>
                </a:solidFill>
                <a:latin typeface="Segoe Semibold" pitchFamily="34" charset="0"/>
              </a:rPr>
              <a:t>Taskbar pinning</a:t>
            </a:r>
            <a:r>
              <a:rPr lang="en-US" sz="1600" dirty="0" smtClean="0">
                <a:latin typeface="Segoe Semibold" pitchFamily="34" charset="0"/>
              </a:rPr>
              <a:t> and </a:t>
            </a:r>
            <a:r>
              <a:rPr lang="en-US" sz="1600" dirty="0" err="1" smtClean="0">
                <a:solidFill>
                  <a:schemeClr val="accent4">
                    <a:lumMod val="60000"/>
                    <a:lumOff val="40000"/>
                  </a:schemeClr>
                </a:solidFill>
                <a:latin typeface="Segoe Semibold" pitchFamily="34" charset="0"/>
              </a:rPr>
              <a:t>multitouch</a:t>
            </a:r>
            <a:r>
              <a:rPr lang="en-US" sz="1600" dirty="0" smtClean="0">
                <a:solidFill>
                  <a:schemeClr val="accent4">
                    <a:lumMod val="60000"/>
                    <a:lumOff val="40000"/>
                  </a:schemeClr>
                </a:solidFill>
                <a:latin typeface="Segoe Semibold" pitchFamily="34" charset="0"/>
              </a:rPr>
              <a:t> user input</a:t>
            </a:r>
            <a:r>
              <a:rPr lang="en-US" sz="1600" dirty="0" smtClean="0">
                <a:latin typeface="Segoe Semibold" pitchFamily="34" charset="0"/>
              </a:rPr>
              <a:t>.</a:t>
            </a:r>
            <a:endParaRPr lang="en-GB" sz="1600" dirty="0" smtClean="0">
              <a:latin typeface="Segoe Semibold" pitchFamily="34" charset="0"/>
            </a:endParaRPr>
          </a:p>
        </p:txBody>
      </p:sp>
      <p:sp>
        <p:nvSpPr>
          <p:cNvPr id="57" name="Rectangle 56"/>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Out of Browser</a:t>
            </a:r>
            <a:endParaRPr lang="en-US" sz="2000" dirty="0">
              <a:solidFill>
                <a:srgbClr val="0070C0"/>
              </a:solidFill>
              <a:latin typeface="Segoe Semibold" pitchFamily="34" charset="0"/>
            </a:endParaRPr>
          </a:p>
        </p:txBody>
      </p:sp>
      <p:sp>
        <p:nvSpPr>
          <p:cNvPr id="58" name="Rounded Rectangle 6">
            <a:hlinkClick r:id="rId4" action="ppaction://hlinksldjump"/>
          </p:cNvPr>
          <p:cNvSpPr/>
          <p:nvPr/>
        </p:nvSpPr>
        <p:spPr>
          <a:xfrm>
            <a:off x="0" y="43434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Out of Browser</a:t>
            </a:r>
            <a:endParaRPr lang="en-GB" sz="1400" b="1" dirty="0"/>
          </a:p>
        </p:txBody>
      </p:sp>
      <p:sp>
        <p:nvSpPr>
          <p:cNvPr id="64" name="Rounded Rectangle 63">
            <a:hlinkClick r:id="rId12" action="ppaction://hlinksldjump"/>
          </p:cNvPr>
          <p:cNvSpPr/>
          <p:nvPr/>
        </p:nvSpPr>
        <p:spPr>
          <a:xfrm>
            <a:off x="8534400" y="58674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lvl="0" algn="r" defTabSz="1244600">
              <a:lnSpc>
                <a:spcPct val="90000"/>
              </a:lnSpc>
              <a:spcBef>
                <a:spcPct val="0"/>
              </a:spcBef>
              <a:spcAft>
                <a:spcPct val="35000"/>
              </a:spcAft>
            </a:pPr>
            <a:endParaRPr lang="en-GB" sz="1400" b="1" dirty="0" smtClean="0"/>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smtClean="0">
                <a:latin typeface="Segoe Semibold" pitchFamily="34" charset="0"/>
              </a:rPr>
              <a:t>Silverlight 3 </a:t>
            </a:r>
            <a:r>
              <a:rPr lang="en-GB" sz="3200" dirty="0" smtClean="0"/>
              <a:t>New Capabilities : Out of Browser</a:t>
            </a:r>
            <a:endParaRPr lang="en-GB" sz="3200" dirty="0"/>
          </a:p>
        </p:txBody>
      </p:sp>
      <p:pic>
        <p:nvPicPr>
          <p:cNvPr id="22" name="Picture 2" descr="C:\Users\forestk\Desktop\Silverlight 3 Briefing_Design_PNG Files\All icons and logos\Out of Browser\Windows 7.png"/>
          <p:cNvPicPr>
            <a:picLocks noChangeAspect="1" noChangeArrowheads="1"/>
          </p:cNvPicPr>
          <p:nvPr/>
        </p:nvPicPr>
        <p:blipFill>
          <a:blip r:embed="rId14" cstate="print"/>
          <a:srcRect/>
          <a:stretch>
            <a:fillRect/>
          </a:stretch>
        </p:blipFill>
        <p:spPr bwMode="auto">
          <a:xfrm>
            <a:off x="3429000" y="3798887"/>
            <a:ext cx="3797622" cy="2297113"/>
          </a:xfrm>
          <a:prstGeom prst="rect">
            <a:avLst/>
          </a:prstGeom>
          <a:noFill/>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95"/>
          <p:cNvGrpSpPr/>
          <p:nvPr/>
        </p:nvGrpSpPr>
        <p:grpSpPr>
          <a:xfrm>
            <a:off x="0" y="2968545"/>
            <a:ext cx="1811756" cy="2289255"/>
            <a:chOff x="7162800" y="2514600"/>
            <a:chExt cx="1964156" cy="2289255"/>
          </a:xfrm>
        </p:grpSpPr>
        <p:sp>
          <p:nvSpPr>
            <p:cNvPr id="44"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5"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6"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7"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8"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49" name="Isosceles Triangle 48"/>
          <p:cNvSpPr/>
          <p:nvPr/>
        </p:nvSpPr>
        <p:spPr bwMode="auto">
          <a:xfrm rot="16200000">
            <a:off x="1752600" y="43434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50" name="Group 112"/>
          <p:cNvGrpSpPr/>
          <p:nvPr/>
        </p:nvGrpSpPr>
        <p:grpSpPr>
          <a:xfrm>
            <a:off x="8534400" y="4648200"/>
            <a:ext cx="457200" cy="1828800"/>
            <a:chOff x="762000" y="4648200"/>
            <a:chExt cx="1905000" cy="1828800"/>
          </a:xfrm>
        </p:grpSpPr>
        <p:sp>
          <p:nvSpPr>
            <p:cNvPr id="51" name="Rounded Rectangle 50">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2" name="Rounded Rectangle 51">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3" name="Rounded Rectangle 52">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4" name="Rounded Rectangle 53">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5" name="Rounded Rectangle 54">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6" name="Rounded Rectangle 55">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7" name="Round Diagonal Corner Rectangle 56"/>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Connectivity Detection</a:t>
            </a:r>
            <a:br>
              <a:rPr lang="en-GB" sz="2800" b="1" dirty="0" smtClean="0">
                <a:latin typeface="Segoe Semibold" pitchFamily="34" charset="0"/>
              </a:rPr>
            </a:br>
            <a:r>
              <a:rPr lang="en-GB" sz="2800" b="1" dirty="0" smtClean="0">
                <a:latin typeface="Segoe Semibold" pitchFamily="34" charset="0"/>
              </a:rPr>
              <a:t>In Browser / Out of Browser</a:t>
            </a:r>
          </a:p>
        </p:txBody>
      </p:sp>
      <p:sp>
        <p:nvSpPr>
          <p:cNvPr id="58" name="Text Placeholder 5"/>
          <p:cNvSpPr txBox="1">
            <a:spLocks/>
          </p:cNvSpPr>
          <p:nvPr/>
        </p:nvSpPr>
        <p:spPr bwMode="auto">
          <a:xfrm>
            <a:off x="2590799" y="3124200"/>
            <a:ext cx="6096001" cy="990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8600" lvl="1" indent="-228600" defTabSz="912813" fontAlgn="base">
              <a:lnSpc>
                <a:spcPct val="90000"/>
              </a:lnSpc>
              <a:spcBef>
                <a:spcPct val="20000"/>
              </a:spcBef>
              <a:spcAft>
                <a:spcPct val="0"/>
              </a:spcAft>
              <a:buSzPct val="100000"/>
            </a:pPr>
            <a:r>
              <a:rPr lang="en-US" sz="1600" dirty="0" smtClean="0">
                <a:latin typeface="Segoe Semibold" pitchFamily="34" charset="0"/>
              </a:rPr>
              <a:t>	Silverlight applications can now </a:t>
            </a:r>
            <a:r>
              <a:rPr lang="en-US" sz="1600" dirty="0" smtClean="0">
                <a:solidFill>
                  <a:srgbClr val="00B0F0"/>
                </a:solidFill>
                <a:latin typeface="Segoe Semibold" pitchFamily="34" charset="0"/>
              </a:rPr>
              <a:t>detect whether they have Internet connectivity and can react intelligently </a:t>
            </a:r>
            <a:r>
              <a:rPr lang="en-US" sz="1600" dirty="0" smtClean="0">
                <a:latin typeface="Segoe Semibold" pitchFamily="34" charset="0"/>
              </a:rPr>
              <a:t>including caching a users’ data until their connection is restored. </a:t>
            </a:r>
            <a:endParaRPr kumimoji="0" lang="en-GB" sz="1600" b="0" i="0" u="none" strike="noStrike" kern="1200" cap="none" spc="0" normalizeH="0" baseline="0" noProof="0" dirty="0" smtClean="0">
              <a:ln>
                <a:noFill/>
              </a:ln>
              <a:solidFill>
                <a:schemeClr val="tx1"/>
              </a:solidFill>
              <a:effectLst/>
              <a:uLnTx/>
              <a:uFillTx/>
              <a:latin typeface="Segoe Semibold" pitchFamily="34" charset="0"/>
            </a:endParaRPr>
          </a:p>
        </p:txBody>
      </p:sp>
      <p:sp>
        <p:nvSpPr>
          <p:cNvPr id="59" name="Rectangle 58"/>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Out of Browser</a:t>
            </a:r>
            <a:endParaRPr lang="en-US" sz="2000" dirty="0">
              <a:solidFill>
                <a:srgbClr val="0070C0"/>
              </a:solidFill>
              <a:latin typeface="Segoe Semibold" pitchFamily="34" charset="0"/>
            </a:endParaRPr>
          </a:p>
        </p:txBody>
      </p:sp>
      <p:sp>
        <p:nvSpPr>
          <p:cNvPr id="60" name="Rounded Rectangle 6">
            <a:hlinkClick r:id="rId4" action="ppaction://hlinksldjump"/>
          </p:cNvPr>
          <p:cNvSpPr/>
          <p:nvPr/>
        </p:nvSpPr>
        <p:spPr>
          <a:xfrm>
            <a:off x="0" y="43434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Out of Browser</a:t>
            </a:r>
            <a:endParaRPr lang="en-GB" sz="1400" b="1" dirty="0"/>
          </a:p>
        </p:txBody>
      </p:sp>
      <p:sp>
        <p:nvSpPr>
          <p:cNvPr id="67" name="Rounded Rectangle 66">
            <a:hlinkClick r:id="rId13" action="ppaction://hlinksldjump"/>
          </p:cNvPr>
          <p:cNvSpPr/>
          <p:nvPr/>
        </p:nvSpPr>
        <p:spPr>
          <a:xfrm>
            <a:off x="8534400" y="61722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lvl="0" algn="r" defTabSz="1244600">
              <a:lnSpc>
                <a:spcPct val="90000"/>
              </a:lnSpc>
              <a:spcBef>
                <a:spcPct val="0"/>
              </a:spcBef>
              <a:spcAft>
                <a:spcPct val="35000"/>
              </a:spcAft>
            </a:pPr>
            <a:endParaRPr lang="en-GB" sz="1400" b="1" dirty="0" smtClean="0"/>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Out of Browser</a:t>
            </a:r>
            <a:endParaRPr lang="en-GB" sz="3200" dirty="0"/>
          </a:p>
        </p:txBody>
      </p:sp>
      <p:pic>
        <p:nvPicPr>
          <p:cNvPr id="24" name="Picture 2" descr="C:\Users\judy.shi\Desktop\1-5\OB 5.png"/>
          <p:cNvPicPr>
            <a:picLocks noChangeAspect="1" noChangeArrowheads="1"/>
          </p:cNvPicPr>
          <p:nvPr/>
        </p:nvPicPr>
        <p:blipFill>
          <a:blip r:embed="rId14" cstate="print"/>
          <a:srcRect/>
          <a:stretch>
            <a:fillRect/>
          </a:stretch>
        </p:blipFill>
        <p:spPr bwMode="auto">
          <a:xfrm>
            <a:off x="3124200" y="4648200"/>
            <a:ext cx="4724400" cy="1261533"/>
          </a:xfrm>
          <a:prstGeom prst="rect">
            <a:avLst/>
          </a:prstGeom>
          <a:noFill/>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endParaRPr lang="en-US" dirty="0"/>
          </a:p>
        </p:txBody>
      </p:sp>
      <p:sp>
        <p:nvSpPr>
          <p:cNvPr id="3" name="Text Placeholder 2"/>
          <p:cNvSpPr>
            <a:spLocks noGrp="1"/>
          </p:cNvSpPr>
          <p:nvPr>
            <p:ph type="body" sz="quarter" idx="10"/>
          </p:nvPr>
        </p:nvSpPr>
        <p:spPr>
          <a:xfrm>
            <a:off x="359833" y="1203854"/>
            <a:ext cx="8382000" cy="2062103"/>
          </a:xfrm>
        </p:spPr>
        <p:txBody>
          <a:bodyPr/>
          <a:lstStyle/>
          <a:p>
            <a:r>
              <a:rPr lang="en-US" dirty="0" smtClean="0"/>
              <a:t>WPF/E – Windows Presentation Foundation Everywhere</a:t>
            </a:r>
          </a:p>
          <a:p>
            <a:r>
              <a:rPr lang="en-US" dirty="0" smtClean="0"/>
              <a:t>WPF</a:t>
            </a:r>
          </a:p>
          <a:p>
            <a:pPr lvl="1"/>
            <a:r>
              <a:rPr lang="en-US" dirty="0" smtClean="0"/>
              <a:t>As in the latest and greatest in Windows desktop development</a:t>
            </a:r>
          </a:p>
          <a:p>
            <a:pPr lvl="2"/>
            <a:r>
              <a:rPr lang="en-US" dirty="0" smtClean="0"/>
              <a:t>Smaller, of course - &lt;5 MB</a:t>
            </a:r>
          </a:p>
          <a:p>
            <a:pPr lvl="2"/>
            <a:r>
              <a:rPr lang="en-US" dirty="0" smtClean="0"/>
              <a:t>Layout / Media</a:t>
            </a:r>
          </a:p>
          <a:p>
            <a:pPr lvl="1"/>
            <a:r>
              <a:rPr lang="en-US" dirty="0" smtClean="0"/>
              <a:t>Including .NET, of course</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5"/>
          <p:cNvGrpSpPr/>
          <p:nvPr/>
        </p:nvGrpSpPr>
        <p:grpSpPr>
          <a:xfrm>
            <a:off x="0" y="2968545"/>
            <a:ext cx="1811756" cy="2289255"/>
            <a:chOff x="7162800" y="2514600"/>
            <a:chExt cx="1964156" cy="2289255"/>
          </a:xfrm>
        </p:grpSpPr>
        <p:sp>
          <p:nvSpPr>
            <p:cNvPr id="44" name="Rounded Rectangle 6">
              <a:hlinkClick r:id="rId3"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5" name="Rounded Rectangle 6">
              <a:hlinkClick r:id="rId4"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6" name="Rounded Rectangle 6">
              <a:hlinkClick r:id="rId5"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7" name="Rounded Rectangle 6">
              <a:hlinkClick r:id="rId6"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8" name="Rounded Rectangle 6">
              <a:hlinkClick r:id="rId7"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49" name="Isosceles Triangle 48"/>
          <p:cNvSpPr/>
          <p:nvPr/>
        </p:nvSpPr>
        <p:spPr bwMode="auto">
          <a:xfrm rot="16200000">
            <a:off x="1752600" y="43434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4" name="Group 112"/>
          <p:cNvGrpSpPr/>
          <p:nvPr/>
        </p:nvGrpSpPr>
        <p:grpSpPr>
          <a:xfrm>
            <a:off x="8534400" y="4648200"/>
            <a:ext cx="457200" cy="1828800"/>
            <a:chOff x="762000" y="4648200"/>
            <a:chExt cx="1905000" cy="1828800"/>
          </a:xfrm>
        </p:grpSpPr>
        <p:sp>
          <p:nvSpPr>
            <p:cNvPr id="51" name="Rounded Rectangle 50">
              <a:hlinkClick r:id="rId8"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2" name="Rounded Rectangle 51">
              <a:hlinkClick r:id="rId9"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3" name="Rounded Rectangle 52">
              <a:hlinkClick r:id="rId10"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4" name="Rounded Rectangle 53">
              <a:hlinkClick r:id="rId11"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5" name="Rounded Rectangle 54">
              <a:hlinkClick r:id="rId12"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6" name="Rounded Rectangle 55">
              <a:hlinkClick r:id="rId13"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7" name="Round Diagonal Corner Rectangle 56"/>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Demo</a:t>
            </a:r>
          </a:p>
        </p:txBody>
      </p:sp>
      <p:sp>
        <p:nvSpPr>
          <p:cNvPr id="59" name="Rectangle 58"/>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Out of Browser</a:t>
            </a:r>
            <a:endParaRPr lang="en-US" sz="2000" dirty="0">
              <a:solidFill>
                <a:srgbClr val="0070C0"/>
              </a:solidFill>
              <a:latin typeface="Segoe Semibold" pitchFamily="34" charset="0"/>
            </a:endParaRPr>
          </a:p>
        </p:txBody>
      </p:sp>
      <p:sp>
        <p:nvSpPr>
          <p:cNvPr id="60" name="Rounded Rectangle 6">
            <a:hlinkClick r:id="rId4" action="ppaction://hlinksldjump"/>
          </p:cNvPr>
          <p:cNvSpPr/>
          <p:nvPr/>
        </p:nvSpPr>
        <p:spPr>
          <a:xfrm>
            <a:off x="0" y="4343400"/>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Out of Browser</a:t>
            </a:r>
            <a:endParaRPr lang="en-GB" sz="1400" b="1" dirty="0"/>
          </a:p>
        </p:txBody>
      </p:sp>
      <p:sp>
        <p:nvSpPr>
          <p:cNvPr id="67" name="Rounded Rectangle 66">
            <a:hlinkClick r:id="rId13" action="ppaction://hlinksldjump"/>
          </p:cNvPr>
          <p:cNvSpPr/>
          <p:nvPr/>
        </p:nvSpPr>
        <p:spPr>
          <a:xfrm>
            <a:off x="8534400" y="61722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lvl="0" algn="r" defTabSz="1244600">
              <a:lnSpc>
                <a:spcPct val="90000"/>
              </a:lnSpc>
              <a:spcBef>
                <a:spcPct val="0"/>
              </a:spcBef>
              <a:spcAft>
                <a:spcPct val="35000"/>
              </a:spcAft>
            </a:pPr>
            <a:endParaRPr lang="en-GB" sz="1400" b="1" dirty="0" smtClean="0"/>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Out of Browser</a:t>
            </a:r>
            <a:endParaRPr lang="en-GB" sz="3200" dirty="0"/>
          </a:p>
        </p:txBody>
      </p:sp>
      <p:pic>
        <p:nvPicPr>
          <p:cNvPr id="33793" name="Picture 1"/>
          <p:cNvPicPr>
            <a:picLocks noChangeAspect="1" noChangeArrowheads="1"/>
          </p:cNvPicPr>
          <p:nvPr/>
        </p:nvPicPr>
        <p:blipFill>
          <a:blip r:embed="rId14" cstate="print"/>
          <a:srcRect/>
          <a:stretch>
            <a:fillRect/>
          </a:stretch>
        </p:blipFill>
        <p:spPr bwMode="auto">
          <a:xfrm>
            <a:off x="2971800" y="2743200"/>
            <a:ext cx="5105400" cy="339069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12"/>
          <p:cNvGrpSpPr/>
          <p:nvPr/>
        </p:nvGrpSpPr>
        <p:grpSpPr>
          <a:xfrm>
            <a:off x="8534400" y="4648200"/>
            <a:ext cx="457200" cy="1828800"/>
            <a:chOff x="762000" y="4648200"/>
            <a:chExt cx="1905000" cy="1828800"/>
          </a:xfrm>
        </p:grpSpPr>
        <p:sp>
          <p:nvSpPr>
            <p:cNvPr id="52" name="Rounded Rectangle 51">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3" name="Rounded Rectangle 52">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4" name="Rounded Rectangle 53">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5" name="Rounded Rectangle 54">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6" name="Rounded Rectangle 55">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7" name="Rounded Rectangle 56">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0" name="Isosceles Triangle 49"/>
          <p:cNvSpPr/>
          <p:nvPr/>
        </p:nvSpPr>
        <p:spPr bwMode="auto">
          <a:xfrm rot="16200000">
            <a:off x="1752600" y="48006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3" name="Round Diagonal Corner Rectangle 32"/>
          <p:cNvSpPr/>
          <p:nvPr/>
        </p:nvSpPr>
        <p:spPr bwMode="auto">
          <a:xfrm flipH="1">
            <a:off x="2362200" y="1828800"/>
            <a:ext cx="6477000" cy="4800600"/>
          </a:xfrm>
          <a:prstGeom prst="round2DiagRect">
            <a:avLst>
              <a:gd name="adj1" fmla="val 7441"/>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r>
              <a:rPr lang="en-GB" sz="2800" b="1" dirty="0" smtClean="0">
                <a:latin typeface="Segoe Semibold" pitchFamily="34" charset="0"/>
              </a:rPr>
              <a:t>Designed for Silverlight 3</a:t>
            </a:r>
          </a:p>
        </p:txBody>
      </p:sp>
      <p:sp>
        <p:nvSpPr>
          <p:cNvPr id="2" name="Title 1"/>
          <p:cNvSpPr>
            <a:spLocks noGrp="1"/>
          </p:cNvSpPr>
          <p:nvPr>
            <p:ph type="title"/>
          </p:nvPr>
        </p:nvSpPr>
        <p:spPr>
          <a:xfrm>
            <a:off x="304800" y="381001"/>
            <a:ext cx="8534400" cy="609600"/>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Design Tooling</a:t>
            </a:r>
            <a:endParaRPr lang="en-GB" sz="3200" dirty="0"/>
          </a:p>
        </p:txBody>
      </p:sp>
      <p:grpSp>
        <p:nvGrpSpPr>
          <p:cNvPr id="44" name="Group 95"/>
          <p:cNvGrpSpPr/>
          <p:nvPr/>
        </p:nvGrpSpPr>
        <p:grpSpPr>
          <a:xfrm>
            <a:off x="0" y="2968545"/>
            <a:ext cx="1811756" cy="2289255"/>
            <a:chOff x="7162800" y="2514600"/>
            <a:chExt cx="1964156" cy="2289255"/>
          </a:xfrm>
        </p:grpSpPr>
        <p:sp>
          <p:nvSpPr>
            <p:cNvPr id="45"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6"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7"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8"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9"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71" name="Rounded Rectangle 6">
            <a:hlinkClick r:id="rId9" action="ppaction://hlinksldjump"/>
          </p:cNvPr>
          <p:cNvSpPr/>
          <p:nvPr/>
        </p:nvSpPr>
        <p:spPr>
          <a:xfrm>
            <a:off x="0" y="47973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Design Tooling</a:t>
            </a:r>
            <a:endParaRPr lang="en-GB" sz="1400" b="1" dirty="0"/>
          </a:p>
        </p:txBody>
      </p:sp>
      <p:sp>
        <p:nvSpPr>
          <p:cNvPr id="58" name="Text Placeholder 5"/>
          <p:cNvSpPr txBox="1">
            <a:spLocks/>
          </p:cNvSpPr>
          <p:nvPr/>
        </p:nvSpPr>
        <p:spPr bwMode="auto">
          <a:xfrm>
            <a:off x="2590799" y="44196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5425" lvl="2" indent="-225425" defTabSz="912813" fontAlgn="base">
              <a:lnSpc>
                <a:spcPct val="90000"/>
              </a:lnSpc>
              <a:spcBef>
                <a:spcPct val="20000"/>
              </a:spcBef>
              <a:spcAft>
                <a:spcPct val="0"/>
              </a:spcAft>
              <a:buSzPct val="100000"/>
              <a:buFont typeface="Arial" pitchFamily="34" charset="0"/>
              <a:buNone/>
            </a:pPr>
            <a:r>
              <a:rPr lang="en-US" sz="1600" dirty="0" smtClean="0">
                <a:latin typeface="Segoe Semibold" pitchFamily="34" charset="0"/>
              </a:rPr>
              <a:t>	Expression Blend 3 enables developers and designers to take full advantage of the underlying power of the delivery platform. </a:t>
            </a:r>
            <a:r>
              <a:rPr lang="en-US" sz="1600" dirty="0" smtClean="0">
                <a:solidFill>
                  <a:schemeClr val="accent4">
                    <a:lumMod val="60000"/>
                    <a:lumOff val="40000"/>
                  </a:schemeClr>
                </a:solidFill>
                <a:latin typeface="Segoe Semibold" pitchFamily="34" charset="0"/>
              </a:rPr>
              <a:t>3D transformations </a:t>
            </a:r>
            <a:r>
              <a:rPr lang="en-US" sz="1600" dirty="0" smtClean="0">
                <a:latin typeface="Segoe Semibold" pitchFamily="34" charset="0"/>
              </a:rPr>
              <a:t>in Silverlight, </a:t>
            </a:r>
            <a:r>
              <a:rPr lang="en-US" sz="1600" dirty="0" smtClean="0">
                <a:solidFill>
                  <a:schemeClr val="accent4">
                    <a:lumMod val="60000"/>
                    <a:lumOff val="40000"/>
                  </a:schemeClr>
                </a:solidFill>
                <a:latin typeface="Segoe Semibold" pitchFamily="34" charset="0"/>
              </a:rPr>
              <a:t>visual effects </a:t>
            </a:r>
            <a:r>
              <a:rPr lang="en-US" sz="1600" dirty="0" smtClean="0">
                <a:latin typeface="Segoe Semibold" pitchFamily="34" charset="0"/>
              </a:rPr>
              <a:t>such as blur and glow, </a:t>
            </a:r>
            <a:r>
              <a:rPr lang="en-US" sz="1600" dirty="0" smtClean="0">
                <a:solidFill>
                  <a:schemeClr val="accent4">
                    <a:lumMod val="60000"/>
                    <a:lumOff val="40000"/>
                  </a:schemeClr>
                </a:solidFill>
                <a:latin typeface="Segoe Semibold" pitchFamily="34" charset="0"/>
              </a:rPr>
              <a:t>hardware acceleration, </a:t>
            </a:r>
            <a:r>
              <a:rPr lang="en-US" sz="1600" dirty="0" smtClean="0">
                <a:latin typeface="Segoe Semibold" pitchFamily="34" charset="0"/>
              </a:rPr>
              <a:t>and the </a:t>
            </a:r>
            <a:r>
              <a:rPr lang="en-US" sz="1600" dirty="0" smtClean="0">
                <a:solidFill>
                  <a:schemeClr val="accent4">
                    <a:lumMod val="60000"/>
                    <a:lumOff val="40000"/>
                  </a:schemeClr>
                </a:solidFill>
                <a:latin typeface="Segoe Semibold" pitchFamily="34" charset="0"/>
              </a:rPr>
              <a:t>Visual State Manager</a:t>
            </a:r>
            <a:r>
              <a:rPr lang="en-US" sz="1600" dirty="0" smtClean="0">
                <a:latin typeface="Segoe Semibold" pitchFamily="34" charset="0"/>
              </a:rPr>
              <a:t> allow the </a:t>
            </a:r>
            <a:r>
              <a:rPr lang="en-US" sz="1600" dirty="0" smtClean="0">
                <a:solidFill>
                  <a:srgbClr val="00B0F0"/>
                </a:solidFill>
                <a:latin typeface="Segoe Semibold" pitchFamily="34" charset="0"/>
              </a:rPr>
              <a:t>exploration of new design concepts</a:t>
            </a:r>
            <a:endParaRPr kumimoji="0" lang="en-GB" sz="1600" b="0" i="0" u="none" strike="noStrike" kern="1200" cap="none" spc="0" normalizeH="0" baseline="0" noProof="0" dirty="0" smtClean="0">
              <a:ln>
                <a:noFill/>
              </a:ln>
              <a:solidFill>
                <a:srgbClr val="00B0F0"/>
              </a:solidFill>
              <a:effectLst/>
              <a:uLnTx/>
              <a:uFillTx/>
              <a:latin typeface="Segoe Semibold" pitchFamily="34" charset="0"/>
            </a:endParaRPr>
          </a:p>
        </p:txBody>
      </p:sp>
      <p:pic>
        <p:nvPicPr>
          <p:cNvPr id="63" name="Picture 3" descr="C:\Users\judy.shi\Desktop\Expression Blend Logo.png"/>
          <p:cNvPicPr>
            <a:picLocks noChangeAspect="1" noChangeArrowheads="1"/>
          </p:cNvPicPr>
          <p:nvPr/>
        </p:nvPicPr>
        <p:blipFill>
          <a:blip r:embed="rId14" cstate="print"/>
          <a:srcRect/>
          <a:stretch>
            <a:fillRect/>
          </a:stretch>
        </p:blipFill>
        <p:spPr bwMode="auto">
          <a:xfrm>
            <a:off x="2819400" y="3276600"/>
            <a:ext cx="4502729" cy="990600"/>
          </a:xfrm>
          <a:prstGeom prst="rect">
            <a:avLst/>
          </a:prstGeom>
          <a:noFill/>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2"/>
          <p:cNvGrpSpPr/>
          <p:nvPr/>
        </p:nvGrpSpPr>
        <p:grpSpPr>
          <a:xfrm>
            <a:off x="8534400" y="4648200"/>
            <a:ext cx="457200" cy="1828800"/>
            <a:chOff x="762000" y="4648200"/>
            <a:chExt cx="1905000" cy="1828800"/>
          </a:xfrm>
        </p:grpSpPr>
        <p:sp>
          <p:nvSpPr>
            <p:cNvPr id="52" name="Rounded Rectangle 51">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3" name="Rounded Rectangle 52">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4" name="Rounded Rectangle 53">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5" name="Rounded Rectangle 54">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6" name="Rounded Rectangle 55">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57" name="Rounded Rectangle 56">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0" name="Isosceles Triangle 49"/>
          <p:cNvSpPr/>
          <p:nvPr/>
        </p:nvSpPr>
        <p:spPr bwMode="auto">
          <a:xfrm rot="16200000">
            <a:off x="1752600" y="48006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3" name="Round Diagonal Corner Rectangle 32"/>
          <p:cNvSpPr/>
          <p:nvPr/>
        </p:nvSpPr>
        <p:spPr bwMode="auto">
          <a:xfrm flipH="1">
            <a:off x="2362200" y="1828800"/>
            <a:ext cx="6477000" cy="4800600"/>
          </a:xfrm>
          <a:prstGeom prst="round2DiagRect">
            <a:avLst>
              <a:gd name="adj1" fmla="val 7441"/>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algn="ctr" defTabSz="844550">
              <a:lnSpc>
                <a:spcPct val="90000"/>
              </a:lnSpc>
              <a:spcBef>
                <a:spcPct val="0"/>
              </a:spcBef>
              <a:spcAft>
                <a:spcPct val="35000"/>
              </a:spcAft>
            </a:pPr>
            <a:endParaRPr lang="en-GB" sz="2800" b="1" dirty="0" smtClean="0">
              <a:latin typeface="Segoe Semibold" pitchFamily="34" charset="0"/>
            </a:endParaRPr>
          </a:p>
        </p:txBody>
      </p:sp>
      <p:sp>
        <p:nvSpPr>
          <p:cNvPr id="2" name="Title 1"/>
          <p:cNvSpPr>
            <a:spLocks noGrp="1"/>
          </p:cNvSpPr>
          <p:nvPr>
            <p:ph type="title"/>
          </p:nvPr>
        </p:nvSpPr>
        <p:spPr>
          <a:xfrm>
            <a:off x="304800" y="381001"/>
            <a:ext cx="8534400" cy="609600"/>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Design Tooling</a:t>
            </a:r>
            <a:endParaRPr lang="en-GB" sz="3200" dirty="0"/>
          </a:p>
        </p:txBody>
      </p:sp>
      <p:grpSp>
        <p:nvGrpSpPr>
          <p:cNvPr id="4" name="Group 95"/>
          <p:cNvGrpSpPr/>
          <p:nvPr/>
        </p:nvGrpSpPr>
        <p:grpSpPr>
          <a:xfrm>
            <a:off x="0" y="2968545"/>
            <a:ext cx="1811756" cy="2289255"/>
            <a:chOff x="7162800" y="2514600"/>
            <a:chExt cx="1964156" cy="2289255"/>
          </a:xfrm>
        </p:grpSpPr>
        <p:sp>
          <p:nvSpPr>
            <p:cNvPr id="45"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46"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47"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48"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49"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60" name="Rectangle 59"/>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Breakthrough Design w/ Expression Blend 3</a:t>
            </a:r>
            <a:endParaRPr lang="en-US" sz="2000" dirty="0">
              <a:solidFill>
                <a:srgbClr val="0070C0"/>
              </a:solidFill>
              <a:latin typeface="Segoe Semibold" pitchFamily="34" charset="0"/>
            </a:endParaRPr>
          </a:p>
        </p:txBody>
      </p:sp>
      <p:sp>
        <p:nvSpPr>
          <p:cNvPr id="71" name="Rounded Rectangle 6">
            <a:hlinkClick r:id="rId9" action="ppaction://hlinksldjump"/>
          </p:cNvPr>
          <p:cNvSpPr/>
          <p:nvPr/>
        </p:nvSpPr>
        <p:spPr>
          <a:xfrm>
            <a:off x="0" y="47973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Design Tooling</a:t>
            </a:r>
            <a:endParaRPr lang="en-GB" sz="1400" b="1" dirty="0"/>
          </a:p>
        </p:txBody>
      </p:sp>
      <p:grpSp>
        <p:nvGrpSpPr>
          <p:cNvPr id="5" name="Group 33"/>
          <p:cNvGrpSpPr/>
          <p:nvPr/>
        </p:nvGrpSpPr>
        <p:grpSpPr>
          <a:xfrm>
            <a:off x="2590800" y="2133600"/>
            <a:ext cx="5943600" cy="4267200"/>
            <a:chOff x="2590800" y="2057400"/>
            <a:chExt cx="5943600" cy="4267200"/>
          </a:xfrm>
        </p:grpSpPr>
        <p:sp>
          <p:nvSpPr>
            <p:cNvPr id="35" name="Rounded Rectangle 34"/>
            <p:cNvSpPr/>
            <p:nvPr/>
          </p:nvSpPr>
          <p:spPr bwMode="auto">
            <a:xfrm>
              <a:off x="25908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algn="ctr" defTabSz="1096963" fontAlgn="base">
                <a:spcBef>
                  <a:spcPct val="0"/>
                </a:spcBef>
                <a:spcAft>
                  <a:spcPct val="0"/>
                </a:spcAft>
              </a:pPr>
              <a:r>
                <a:rPr lang="en-US" sz="1600" dirty="0" smtClean="0">
                  <a:solidFill>
                    <a:schemeClr val="tx1"/>
                  </a:solidFill>
                  <a:latin typeface="Segoe Semibold" pitchFamily="34" charset="0"/>
                </a:rPr>
                <a:t>Prototyping w/ </a:t>
              </a:r>
              <a:r>
                <a:rPr lang="en-US" sz="1600" dirty="0" err="1" smtClean="0">
                  <a:solidFill>
                    <a:schemeClr val="tx1"/>
                  </a:solidFill>
                  <a:latin typeface="Segoe Semibold" pitchFamily="34" charset="0"/>
                </a:rPr>
                <a:t>SketchFlow</a:t>
              </a:r>
              <a:endParaRPr kumimoji="0" lang="en-US" sz="1600" b="0" i="0" u="none" strike="noStrike" cap="none" normalizeH="0" baseline="0" dirty="0" smtClean="0">
                <a:solidFill>
                  <a:schemeClr val="tx1"/>
                </a:solidFill>
                <a:latin typeface="Segoe Semibold" pitchFamily="34" charset="0"/>
              </a:endParaRPr>
            </a:p>
          </p:txBody>
        </p:sp>
        <p:sp>
          <p:nvSpPr>
            <p:cNvPr id="36" name="Rounded Rectangle 35"/>
            <p:cNvSpPr/>
            <p:nvPr/>
          </p:nvSpPr>
          <p:spPr bwMode="auto">
            <a:xfrm>
              <a:off x="5715000" y="2057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Visual Design Workflow</a:t>
              </a:r>
              <a:endParaRPr kumimoji="0" lang="en-US" sz="1600" b="0" i="0" u="none" strike="noStrike" cap="none" normalizeH="0" baseline="0" dirty="0" smtClean="0">
                <a:solidFill>
                  <a:schemeClr val="tx1"/>
                </a:solidFill>
                <a:latin typeface="Segoe Semibold" pitchFamily="34" charset="0"/>
              </a:endParaRPr>
            </a:p>
          </p:txBody>
        </p:sp>
        <p:sp>
          <p:nvSpPr>
            <p:cNvPr id="37" name="Rounded Rectangle 36"/>
            <p:cNvSpPr/>
            <p:nvPr/>
          </p:nvSpPr>
          <p:spPr bwMode="auto">
            <a:xfrm>
              <a:off x="25908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Accessible Interactivity</a:t>
              </a:r>
              <a:endParaRPr kumimoji="0" lang="en-US" sz="1600" b="0" i="0" u="none" strike="noStrike" cap="none" normalizeH="0" baseline="0" dirty="0" smtClean="0">
                <a:solidFill>
                  <a:schemeClr val="tx1"/>
                </a:solidFill>
                <a:latin typeface="Segoe Semibold" pitchFamily="34" charset="0"/>
              </a:endParaRPr>
            </a:p>
          </p:txBody>
        </p:sp>
        <p:sp>
          <p:nvSpPr>
            <p:cNvPr id="38" name="Rounded Rectangle 37"/>
            <p:cNvSpPr/>
            <p:nvPr/>
          </p:nvSpPr>
          <p:spPr bwMode="auto">
            <a:xfrm>
              <a:off x="5715000" y="3581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Design w/ Data</a:t>
              </a:r>
              <a:endParaRPr kumimoji="0" lang="en-US" sz="1600" b="0" i="0" u="none" strike="noStrike" cap="none" normalizeH="0" baseline="0" dirty="0" smtClean="0">
                <a:solidFill>
                  <a:schemeClr val="tx1"/>
                </a:solidFill>
                <a:latin typeface="Segoe Semibold" pitchFamily="34" charset="0"/>
              </a:endParaRPr>
            </a:p>
          </p:txBody>
        </p:sp>
        <p:sp>
          <p:nvSpPr>
            <p:cNvPr id="39" name="Rounded Rectangle 38"/>
            <p:cNvSpPr/>
            <p:nvPr/>
          </p:nvSpPr>
          <p:spPr bwMode="auto">
            <a:xfrm>
              <a:off x="2590800" y="5105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VSTF Integration</a:t>
              </a:r>
              <a:endParaRPr kumimoji="0" lang="en-US" sz="1600" b="0" i="0" u="none" strike="noStrike" cap="none" normalizeH="0" baseline="0" dirty="0" smtClean="0">
                <a:solidFill>
                  <a:schemeClr val="tx1"/>
                </a:solidFill>
                <a:latin typeface="Segoe Semibold" pitchFamily="34" charset="0"/>
              </a:endParaRPr>
            </a:p>
          </p:txBody>
        </p:sp>
        <p:sp>
          <p:nvSpPr>
            <p:cNvPr id="40" name="Rounded Rectangle 39"/>
            <p:cNvSpPr/>
            <p:nvPr/>
          </p:nvSpPr>
          <p:spPr bwMode="auto">
            <a:xfrm>
              <a:off x="5715000" y="5105400"/>
              <a:ext cx="2819400" cy="1219200"/>
            </a:xfrm>
            <a:prstGeom prst="roundRect">
              <a:avLst>
                <a:gd name="adj" fmla="val 9299"/>
              </a:avLst>
            </a:prstGeom>
            <a:noFill/>
            <a:ln w="25400">
              <a:solidFill>
                <a:schemeClr val="tx1"/>
              </a:solidFill>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Segoe Semibold" pitchFamily="34" charset="0"/>
                </a:rPr>
                <a:t>Design Surface Extensibility</a:t>
              </a:r>
              <a:endParaRPr kumimoji="0" lang="en-US" sz="1600" b="0" i="0" u="none" strike="noStrike" cap="none" normalizeH="0" baseline="0" dirty="0" smtClean="0">
                <a:solidFill>
                  <a:schemeClr val="tx1"/>
                </a:solidFill>
                <a:latin typeface="Segoe Semibold" pitchFamily="34" charset="0"/>
              </a:endParaRPr>
            </a:p>
          </p:txBody>
        </p:sp>
      </p:grpSp>
      <p:pic>
        <p:nvPicPr>
          <p:cNvPr id="41" name="Picture 3" descr="C:\Users\forestk\Desktop\Silverlight 3 Briefing_Design_PNG Files\All icons and logos\Design Tooling\Visual-Studio-2008-TFS-Logo.png"/>
          <p:cNvPicPr>
            <a:picLocks noChangeAspect="1" noChangeArrowheads="1"/>
          </p:cNvPicPr>
          <p:nvPr/>
        </p:nvPicPr>
        <p:blipFill>
          <a:blip r:embed="rId14" cstate="print"/>
          <a:srcRect/>
          <a:stretch>
            <a:fillRect/>
          </a:stretch>
        </p:blipFill>
        <p:spPr bwMode="auto">
          <a:xfrm>
            <a:off x="3048000" y="5715000"/>
            <a:ext cx="1905000" cy="386714"/>
          </a:xfrm>
          <a:prstGeom prst="rect">
            <a:avLst/>
          </a:prstGeom>
          <a:noFill/>
        </p:spPr>
      </p:pic>
      <p:pic>
        <p:nvPicPr>
          <p:cNvPr id="61" name="Picture 2" descr="C:\Users\judy.shi\Desktop\1-5\5.5.png"/>
          <p:cNvPicPr>
            <a:picLocks noChangeAspect="1" noChangeArrowheads="1"/>
          </p:cNvPicPr>
          <p:nvPr/>
        </p:nvPicPr>
        <p:blipFill>
          <a:blip r:embed="rId15" cstate="print"/>
          <a:srcRect/>
          <a:stretch>
            <a:fillRect/>
          </a:stretch>
        </p:blipFill>
        <p:spPr bwMode="auto">
          <a:xfrm>
            <a:off x="6172200" y="5600084"/>
            <a:ext cx="1828800" cy="648316"/>
          </a:xfrm>
          <a:prstGeom prst="rect">
            <a:avLst/>
          </a:prstGeom>
          <a:noFill/>
        </p:spPr>
      </p:pic>
      <p:pic>
        <p:nvPicPr>
          <p:cNvPr id="1026" name="Picture 2"/>
          <p:cNvPicPr>
            <a:picLocks noChangeAspect="1" noChangeArrowheads="1"/>
          </p:cNvPicPr>
          <p:nvPr/>
        </p:nvPicPr>
        <p:blipFill>
          <a:blip r:embed="rId16" cstate="print"/>
          <a:srcRect/>
          <a:stretch>
            <a:fillRect/>
          </a:stretch>
        </p:blipFill>
        <p:spPr bwMode="auto">
          <a:xfrm>
            <a:off x="3124200" y="4114800"/>
            <a:ext cx="1752600" cy="646966"/>
          </a:xfrm>
          <a:prstGeom prst="rect">
            <a:avLst/>
          </a:prstGeom>
          <a:noFill/>
          <a:ln w="9525">
            <a:noFill/>
            <a:miter lim="800000"/>
            <a:headEnd/>
            <a:tailEnd/>
          </a:ln>
          <a:effectLst/>
        </p:spPr>
      </p:pic>
      <p:pic>
        <p:nvPicPr>
          <p:cNvPr id="1027" name="Picture 3"/>
          <p:cNvPicPr>
            <a:picLocks noChangeAspect="1" noChangeArrowheads="1"/>
          </p:cNvPicPr>
          <p:nvPr/>
        </p:nvPicPr>
        <p:blipFill>
          <a:blip r:embed="rId17" cstate="print"/>
          <a:srcRect/>
          <a:stretch>
            <a:fillRect/>
          </a:stretch>
        </p:blipFill>
        <p:spPr bwMode="auto">
          <a:xfrm>
            <a:off x="6400800" y="4109510"/>
            <a:ext cx="1447800" cy="673655"/>
          </a:xfrm>
          <a:prstGeom prst="rect">
            <a:avLst/>
          </a:prstGeom>
          <a:noFill/>
          <a:ln w="9525">
            <a:noFill/>
            <a:miter lim="800000"/>
            <a:headEnd/>
            <a:tailEnd/>
          </a:ln>
          <a:effectLst/>
        </p:spPr>
      </p:pic>
      <p:grpSp>
        <p:nvGrpSpPr>
          <p:cNvPr id="77" name="Group 76"/>
          <p:cNvGrpSpPr/>
          <p:nvPr/>
        </p:nvGrpSpPr>
        <p:grpSpPr>
          <a:xfrm>
            <a:off x="6400800" y="2590800"/>
            <a:ext cx="1371600" cy="645625"/>
            <a:chOff x="3200400" y="4038600"/>
            <a:chExt cx="4606925" cy="2168525"/>
          </a:xfrm>
        </p:grpSpPr>
        <p:pic>
          <p:nvPicPr>
            <p:cNvPr id="78" name="Picture 2" descr="C:\Users\forestk\Desktop\Silverlight 3 Briefing_Design_PNG Files\All icons and logos\Design Tooling\PS&amp;AI.png"/>
            <p:cNvPicPr>
              <a:picLocks noChangeAspect="1" noChangeArrowheads="1"/>
            </p:cNvPicPr>
            <p:nvPr/>
          </p:nvPicPr>
          <p:blipFill>
            <a:blip r:embed="rId18" cstate="print"/>
            <a:srcRect/>
            <a:stretch>
              <a:fillRect/>
            </a:stretch>
          </p:blipFill>
          <p:spPr bwMode="auto">
            <a:xfrm>
              <a:off x="3200400" y="4038600"/>
              <a:ext cx="2168525" cy="2168525"/>
            </a:xfrm>
            <a:prstGeom prst="rect">
              <a:avLst/>
            </a:prstGeom>
            <a:noFill/>
          </p:spPr>
        </p:pic>
        <p:pic>
          <p:nvPicPr>
            <p:cNvPr id="79" name="Picture 2"/>
            <p:cNvPicPr>
              <a:picLocks noChangeAspect="1" noChangeArrowheads="1"/>
            </p:cNvPicPr>
            <p:nvPr/>
          </p:nvPicPr>
          <p:blipFill>
            <a:blip r:embed="rId19" cstate="print"/>
            <a:stretch>
              <a:fillRect/>
            </a:stretch>
          </p:blipFill>
          <p:spPr bwMode="auto">
            <a:xfrm>
              <a:off x="6207125" y="4343400"/>
              <a:ext cx="1600200" cy="1600200"/>
            </a:xfrm>
            <a:prstGeom prst="rect">
              <a:avLst/>
            </a:prstGeom>
            <a:solidFill>
              <a:srgbClr val="FFFFFF">
                <a:shade val="85000"/>
              </a:srgbClr>
            </a:solidFill>
            <a:ln w="88900" cap="sq">
              <a:noFill/>
              <a:miter lim="800000"/>
            </a:ln>
            <a:effectLst/>
          </p:spPr>
        </p:pic>
        <p:pic>
          <p:nvPicPr>
            <p:cNvPr id="80" name="Picture 3" descr="D:\+Judy's Document on NX\NX\Templates\Microsoft DVD34\DVD_ART34\Artwork_Imagery\Shapes\Arrows\Curved\green blue curved arrow 5.png"/>
            <p:cNvPicPr>
              <a:picLocks noChangeAspect="1" noChangeArrowheads="1"/>
            </p:cNvPicPr>
            <p:nvPr/>
          </p:nvPicPr>
          <p:blipFill>
            <a:blip r:embed="rId20" cstate="print">
              <a:duotone>
                <a:prstClr val="black"/>
                <a:schemeClr val="accent4">
                  <a:tint val="45000"/>
                  <a:satMod val="400000"/>
                </a:schemeClr>
              </a:duotone>
            </a:blip>
            <a:srcRect/>
            <a:stretch>
              <a:fillRect/>
            </a:stretch>
          </p:blipFill>
          <p:spPr bwMode="auto">
            <a:xfrm>
              <a:off x="4987925" y="4724400"/>
              <a:ext cx="1143000" cy="471488"/>
            </a:xfrm>
            <a:prstGeom prst="rect">
              <a:avLst/>
            </a:prstGeom>
            <a:noFill/>
          </p:spPr>
        </p:pic>
      </p:grpSp>
      <p:pic>
        <p:nvPicPr>
          <p:cNvPr id="1028" name="Picture 4"/>
          <p:cNvPicPr>
            <a:picLocks noChangeAspect="1" noChangeArrowheads="1"/>
          </p:cNvPicPr>
          <p:nvPr/>
        </p:nvPicPr>
        <p:blipFill>
          <a:blip r:embed="rId21" cstate="print"/>
          <a:srcRect/>
          <a:stretch>
            <a:fillRect/>
          </a:stretch>
        </p:blipFill>
        <p:spPr bwMode="auto">
          <a:xfrm>
            <a:off x="3048000" y="2590800"/>
            <a:ext cx="1776414" cy="60483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112"/>
          <p:cNvGrpSpPr/>
          <p:nvPr/>
        </p:nvGrpSpPr>
        <p:grpSpPr>
          <a:xfrm>
            <a:off x="8534400" y="4648200"/>
            <a:ext cx="457200" cy="1828800"/>
            <a:chOff x="762000" y="4648200"/>
            <a:chExt cx="1905000" cy="1828800"/>
          </a:xfrm>
        </p:grpSpPr>
        <p:sp>
          <p:nvSpPr>
            <p:cNvPr id="59" name="Rounded Rectangle 58">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0" name="Rounded Rectangle 59">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1" name="Rounded Rectangle 60">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2" name="Rounded Rectangle 61">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3" name="Rounded Rectangle 62">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4" name="Rounded Rectangle 63">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65" name="Round Diagonal Corner Rectangle 64"/>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Breakthrough Design Prototyping</a:t>
            </a:r>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Design Tooling</a:t>
            </a:r>
            <a:endParaRPr lang="en-GB" sz="3200" dirty="0"/>
          </a:p>
        </p:txBody>
      </p:sp>
      <p:grpSp>
        <p:nvGrpSpPr>
          <p:cNvPr id="51" name="Group 95"/>
          <p:cNvGrpSpPr/>
          <p:nvPr/>
        </p:nvGrpSpPr>
        <p:grpSpPr>
          <a:xfrm>
            <a:off x="0" y="2968545"/>
            <a:ext cx="1811756" cy="2289255"/>
            <a:chOff x="7162800" y="2514600"/>
            <a:chExt cx="1964156" cy="2289255"/>
          </a:xfrm>
        </p:grpSpPr>
        <p:sp>
          <p:nvSpPr>
            <p:cNvPr id="52"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53"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54"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55"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56"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57" name="Isosceles Triangle 56"/>
          <p:cNvSpPr/>
          <p:nvPr/>
        </p:nvSpPr>
        <p:spPr bwMode="auto">
          <a:xfrm rot="16200000">
            <a:off x="1752600" y="48006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6" name="Text Placeholder 5"/>
          <p:cNvSpPr txBox="1">
            <a:spLocks/>
          </p:cNvSpPr>
          <p:nvPr/>
        </p:nvSpPr>
        <p:spPr bwMode="auto">
          <a:xfrm>
            <a:off x="2590799" y="27432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8600" indent="-228600" defTabSz="1221315">
              <a:lnSpc>
                <a:spcPct val="90000"/>
              </a:lnSpc>
              <a:spcAft>
                <a:spcPts val="445"/>
              </a:spcAft>
              <a:defRPr/>
            </a:pPr>
            <a:r>
              <a:rPr lang="en-US" sz="1600" dirty="0" smtClean="0">
                <a:latin typeface="Segoe Semibold" pitchFamily="34" charset="0"/>
              </a:rPr>
              <a:t>	</a:t>
            </a:r>
            <a:r>
              <a:rPr lang="en-US" sz="1600" dirty="0" smtClean="0">
                <a:solidFill>
                  <a:schemeClr val="accent4">
                    <a:lumMod val="60000"/>
                    <a:lumOff val="40000"/>
                  </a:schemeClr>
                </a:solidFill>
                <a:latin typeface="Segoe Semibold" pitchFamily="34" charset="0"/>
              </a:rPr>
              <a:t>SketchFlow </a:t>
            </a:r>
            <a:r>
              <a:rPr lang="en-US" sz="1600" dirty="0" smtClean="0">
                <a:latin typeface="Segoe Semibold" pitchFamily="34" charset="0"/>
              </a:rPr>
              <a:t>introduces a new set of innovative features for the </a:t>
            </a:r>
            <a:r>
              <a:rPr lang="en-US" sz="1600" dirty="0" smtClean="0">
                <a:solidFill>
                  <a:srgbClr val="00B0F0"/>
                </a:solidFill>
                <a:latin typeface="Segoe Semibold" pitchFamily="34" charset="0"/>
              </a:rPr>
              <a:t>rapid prototyping of user experiences</a:t>
            </a:r>
            <a:r>
              <a:rPr lang="en-US" sz="1600" dirty="0" smtClean="0">
                <a:latin typeface="Segoe Semibold" pitchFamily="34" charset="0"/>
              </a:rPr>
              <a:t>.  SketchFlow helps designers rapidly explore the navigation and composition of an application using visual tools without the need for coding, to communicate ideas to other stakeholders, and to collect in-context annotated feedback.</a:t>
            </a:r>
          </a:p>
        </p:txBody>
      </p:sp>
      <p:sp>
        <p:nvSpPr>
          <p:cNvPr id="67" name="Rectangle 66"/>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Breakthrough Design w/ Expression Blend 3</a:t>
            </a:r>
            <a:endParaRPr lang="en-US" sz="2000" dirty="0">
              <a:solidFill>
                <a:srgbClr val="0070C0"/>
              </a:solidFill>
              <a:latin typeface="Segoe Semibold" pitchFamily="34" charset="0"/>
            </a:endParaRPr>
          </a:p>
        </p:txBody>
      </p:sp>
      <p:sp>
        <p:nvSpPr>
          <p:cNvPr id="69" name="Rounded Rectangle 68">
            <a:hlinkClick r:id="rId3" action="ppaction://hlinksldjump"/>
          </p:cNvPr>
          <p:cNvSpPr/>
          <p:nvPr/>
        </p:nvSpPr>
        <p:spPr>
          <a:xfrm>
            <a:off x="8534400" y="46482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75" name="Rounded Rectangle 6">
            <a:hlinkClick r:id="rId9" action="ppaction://hlinksldjump"/>
          </p:cNvPr>
          <p:cNvSpPr/>
          <p:nvPr/>
        </p:nvSpPr>
        <p:spPr>
          <a:xfrm>
            <a:off x="0" y="47973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Design Tooling</a:t>
            </a:r>
            <a:endParaRPr lang="en-GB" sz="1400" b="1" dirty="0"/>
          </a:p>
        </p:txBody>
      </p:sp>
      <p:grpSp>
        <p:nvGrpSpPr>
          <p:cNvPr id="40" name="Group 39"/>
          <p:cNvGrpSpPr/>
          <p:nvPr/>
        </p:nvGrpSpPr>
        <p:grpSpPr>
          <a:xfrm>
            <a:off x="3352800" y="4800600"/>
            <a:ext cx="4343400" cy="1295400"/>
            <a:chOff x="3276600" y="4648200"/>
            <a:chExt cx="4343400" cy="1295400"/>
          </a:xfrm>
        </p:grpSpPr>
        <p:sp>
          <p:nvSpPr>
            <p:cNvPr id="32" name="Freeform 31"/>
            <p:cNvSpPr/>
            <p:nvPr/>
          </p:nvSpPr>
          <p:spPr>
            <a:xfrm>
              <a:off x="3836158" y="5122460"/>
              <a:ext cx="85299" cy="368489"/>
            </a:xfrm>
            <a:custGeom>
              <a:avLst/>
              <a:gdLst>
                <a:gd name="connsiteX0" fmla="*/ 78475 w 85299"/>
                <a:gd name="connsiteY0" fmla="*/ 0 h 368489"/>
                <a:gd name="connsiteX1" fmla="*/ 10236 w 85299"/>
                <a:gd name="connsiteY1" fmla="*/ 191068 h 368489"/>
                <a:gd name="connsiteX2" fmla="*/ 17060 w 85299"/>
                <a:gd name="connsiteY2" fmla="*/ 327546 h 368489"/>
                <a:gd name="connsiteX3" fmla="*/ 85299 w 85299"/>
                <a:gd name="connsiteY3" fmla="*/ 368489 h 368489"/>
              </a:gdLst>
              <a:ahLst/>
              <a:cxnLst>
                <a:cxn ang="0">
                  <a:pos x="connsiteX0" y="connsiteY0"/>
                </a:cxn>
                <a:cxn ang="0">
                  <a:pos x="connsiteX1" y="connsiteY1"/>
                </a:cxn>
                <a:cxn ang="0">
                  <a:pos x="connsiteX2" y="connsiteY2"/>
                </a:cxn>
                <a:cxn ang="0">
                  <a:pos x="connsiteX3" y="connsiteY3"/>
                </a:cxn>
              </a:cxnLst>
              <a:rect l="l" t="t" r="r" b="b"/>
              <a:pathLst>
                <a:path w="85299" h="368489">
                  <a:moveTo>
                    <a:pt x="78475" y="0"/>
                  </a:moveTo>
                  <a:cubicBezTo>
                    <a:pt x="49473" y="68238"/>
                    <a:pt x="20472" y="136477"/>
                    <a:pt x="10236" y="191068"/>
                  </a:cubicBezTo>
                  <a:cubicBezTo>
                    <a:pt x="0" y="245659"/>
                    <a:pt x="4550" y="297976"/>
                    <a:pt x="17060" y="327546"/>
                  </a:cubicBezTo>
                  <a:cubicBezTo>
                    <a:pt x="29570" y="357116"/>
                    <a:pt x="57434" y="362802"/>
                    <a:pt x="85299" y="368489"/>
                  </a:cubicBezTo>
                </a:path>
              </a:pathLst>
            </a:cu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Freeform 32"/>
            <p:cNvSpPr/>
            <p:nvPr/>
          </p:nvSpPr>
          <p:spPr>
            <a:xfrm>
              <a:off x="3914633" y="5122460"/>
              <a:ext cx="2722729" cy="440140"/>
            </a:xfrm>
            <a:custGeom>
              <a:avLst/>
              <a:gdLst>
                <a:gd name="connsiteX0" fmla="*/ 0 w 2722729"/>
                <a:gd name="connsiteY0" fmla="*/ 0 h 388961"/>
                <a:gd name="connsiteX1" fmla="*/ 211540 w 2722729"/>
                <a:gd name="connsiteY1" fmla="*/ 143301 h 388961"/>
                <a:gd name="connsiteX2" fmla="*/ 928048 w 2722729"/>
                <a:gd name="connsiteY2" fmla="*/ 191068 h 388961"/>
                <a:gd name="connsiteX3" fmla="*/ 2204113 w 2722729"/>
                <a:gd name="connsiteY3" fmla="*/ 191068 h 388961"/>
                <a:gd name="connsiteX4" fmla="*/ 2640842 w 2722729"/>
                <a:gd name="connsiteY4" fmla="*/ 286603 h 388961"/>
                <a:gd name="connsiteX5" fmla="*/ 2695433 w 2722729"/>
                <a:gd name="connsiteY5" fmla="*/ 354841 h 388961"/>
                <a:gd name="connsiteX6" fmla="*/ 2702257 w 2722729"/>
                <a:gd name="connsiteY6" fmla="*/ 388961 h 38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2729" h="388961">
                  <a:moveTo>
                    <a:pt x="0" y="0"/>
                  </a:moveTo>
                  <a:cubicBezTo>
                    <a:pt x="28432" y="55728"/>
                    <a:pt x="56865" y="111456"/>
                    <a:pt x="211540" y="143301"/>
                  </a:cubicBezTo>
                  <a:cubicBezTo>
                    <a:pt x="366215" y="175146"/>
                    <a:pt x="595953" y="183107"/>
                    <a:pt x="928048" y="191068"/>
                  </a:cubicBezTo>
                  <a:cubicBezTo>
                    <a:pt x="1260143" y="199029"/>
                    <a:pt x="1918647" y="175146"/>
                    <a:pt x="2204113" y="191068"/>
                  </a:cubicBezTo>
                  <a:cubicBezTo>
                    <a:pt x="2489579" y="206991"/>
                    <a:pt x="2558955" y="259307"/>
                    <a:pt x="2640842" y="286603"/>
                  </a:cubicBezTo>
                  <a:cubicBezTo>
                    <a:pt x="2722729" y="313899"/>
                    <a:pt x="2685197" y="337781"/>
                    <a:pt x="2695433" y="354841"/>
                  </a:cubicBezTo>
                  <a:cubicBezTo>
                    <a:pt x="2705669" y="371901"/>
                    <a:pt x="2703963" y="380431"/>
                    <a:pt x="2702257" y="388961"/>
                  </a:cubicBezTo>
                </a:path>
              </a:pathLst>
            </a:cu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34" name="Freeform 33"/>
            <p:cNvSpPr/>
            <p:nvPr/>
          </p:nvSpPr>
          <p:spPr>
            <a:xfrm>
              <a:off x="4648200" y="5054221"/>
              <a:ext cx="2183642" cy="648269"/>
            </a:xfrm>
            <a:custGeom>
              <a:avLst/>
              <a:gdLst>
                <a:gd name="connsiteX0" fmla="*/ 2129051 w 2183642"/>
                <a:gd name="connsiteY0" fmla="*/ 0 h 648269"/>
                <a:gd name="connsiteX1" fmla="*/ 2108579 w 2183642"/>
                <a:gd name="connsiteY1" fmla="*/ 143301 h 648269"/>
                <a:gd name="connsiteX2" fmla="*/ 1678675 w 2183642"/>
                <a:gd name="connsiteY2" fmla="*/ 238836 h 648269"/>
                <a:gd name="connsiteX3" fmla="*/ 716508 w 2183642"/>
                <a:gd name="connsiteY3" fmla="*/ 470848 h 648269"/>
                <a:gd name="connsiteX4" fmla="*/ 0 w 2183642"/>
                <a:gd name="connsiteY4" fmla="*/ 648269 h 648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642" h="648269">
                  <a:moveTo>
                    <a:pt x="2129051" y="0"/>
                  </a:moveTo>
                  <a:cubicBezTo>
                    <a:pt x="2156346" y="51747"/>
                    <a:pt x="2183642" y="103495"/>
                    <a:pt x="2108579" y="143301"/>
                  </a:cubicBezTo>
                  <a:cubicBezTo>
                    <a:pt x="2033516" y="183107"/>
                    <a:pt x="1678675" y="238836"/>
                    <a:pt x="1678675" y="238836"/>
                  </a:cubicBezTo>
                  <a:lnTo>
                    <a:pt x="716508" y="470848"/>
                  </a:lnTo>
                  <a:lnTo>
                    <a:pt x="0" y="648269"/>
                  </a:lnTo>
                </a:path>
              </a:pathLst>
            </a:custGeom>
            <a:ln w="19050">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6835254" y="5026925"/>
              <a:ext cx="164910" cy="586854"/>
            </a:xfrm>
            <a:custGeom>
              <a:avLst/>
              <a:gdLst>
                <a:gd name="connsiteX0" fmla="*/ 0 w 164910"/>
                <a:gd name="connsiteY0" fmla="*/ 0 h 586854"/>
                <a:gd name="connsiteX1" fmla="*/ 27295 w 164910"/>
                <a:gd name="connsiteY1" fmla="*/ 225188 h 586854"/>
                <a:gd name="connsiteX2" fmla="*/ 143301 w 164910"/>
                <a:gd name="connsiteY2" fmla="*/ 382138 h 586854"/>
                <a:gd name="connsiteX3" fmla="*/ 156949 w 164910"/>
                <a:gd name="connsiteY3" fmla="*/ 586854 h 586854"/>
              </a:gdLst>
              <a:ahLst/>
              <a:cxnLst>
                <a:cxn ang="0">
                  <a:pos x="connsiteX0" y="connsiteY0"/>
                </a:cxn>
                <a:cxn ang="0">
                  <a:pos x="connsiteX1" y="connsiteY1"/>
                </a:cxn>
                <a:cxn ang="0">
                  <a:pos x="connsiteX2" y="connsiteY2"/>
                </a:cxn>
                <a:cxn ang="0">
                  <a:pos x="connsiteX3" y="connsiteY3"/>
                </a:cxn>
              </a:cxnLst>
              <a:rect l="l" t="t" r="r" b="b"/>
              <a:pathLst>
                <a:path w="164910" h="586854">
                  <a:moveTo>
                    <a:pt x="0" y="0"/>
                  </a:moveTo>
                  <a:cubicBezTo>
                    <a:pt x="1706" y="80749"/>
                    <a:pt x="3412" y="161498"/>
                    <a:pt x="27295" y="225188"/>
                  </a:cubicBezTo>
                  <a:cubicBezTo>
                    <a:pt x="51178" y="288878"/>
                    <a:pt x="121692" y="321860"/>
                    <a:pt x="143301" y="382138"/>
                  </a:cubicBezTo>
                  <a:cubicBezTo>
                    <a:pt x="164910" y="442416"/>
                    <a:pt x="160929" y="514635"/>
                    <a:pt x="156949" y="586854"/>
                  </a:cubicBezTo>
                </a:path>
              </a:pathLst>
            </a:custGeom>
            <a:ln w="19050">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4692555" y="5622878"/>
              <a:ext cx="1596788" cy="136477"/>
            </a:xfrm>
            <a:custGeom>
              <a:avLst/>
              <a:gdLst>
                <a:gd name="connsiteX0" fmla="*/ 0 w 1596788"/>
                <a:gd name="connsiteY0" fmla="*/ 113731 h 136477"/>
                <a:gd name="connsiteX1" fmla="*/ 409433 w 1596788"/>
                <a:gd name="connsiteY1" fmla="*/ 120555 h 136477"/>
                <a:gd name="connsiteX2" fmla="*/ 1023582 w 1596788"/>
                <a:gd name="connsiteY2" fmla="*/ 18197 h 136477"/>
                <a:gd name="connsiteX3" fmla="*/ 1596788 w 1596788"/>
                <a:gd name="connsiteY3" fmla="*/ 11373 h 136477"/>
              </a:gdLst>
              <a:ahLst/>
              <a:cxnLst>
                <a:cxn ang="0">
                  <a:pos x="connsiteX0" y="connsiteY0"/>
                </a:cxn>
                <a:cxn ang="0">
                  <a:pos x="connsiteX1" y="connsiteY1"/>
                </a:cxn>
                <a:cxn ang="0">
                  <a:pos x="connsiteX2" y="connsiteY2"/>
                </a:cxn>
                <a:cxn ang="0">
                  <a:pos x="connsiteX3" y="connsiteY3"/>
                </a:cxn>
              </a:cxnLst>
              <a:rect l="l" t="t" r="r" b="b"/>
              <a:pathLst>
                <a:path w="1596788" h="136477">
                  <a:moveTo>
                    <a:pt x="0" y="113731"/>
                  </a:moveTo>
                  <a:cubicBezTo>
                    <a:pt x="119418" y="125104"/>
                    <a:pt x="238836" y="136477"/>
                    <a:pt x="409433" y="120555"/>
                  </a:cubicBezTo>
                  <a:cubicBezTo>
                    <a:pt x="580030" y="104633"/>
                    <a:pt x="825690" y="36394"/>
                    <a:pt x="1023582" y="18197"/>
                  </a:cubicBezTo>
                  <a:cubicBezTo>
                    <a:pt x="1221474" y="0"/>
                    <a:pt x="1500116" y="11373"/>
                    <a:pt x="1596788" y="11373"/>
                  </a:cubicBezTo>
                </a:path>
              </a:pathLst>
            </a:cu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p:cNvSpPr/>
            <p:nvPr/>
          </p:nvSpPr>
          <p:spPr bwMode="auto">
            <a:xfrm>
              <a:off x="3352800" y="46482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solidFill>
                    <a:schemeClr val="tx1"/>
                  </a:solidFill>
                  <a:latin typeface="Segoe" pitchFamily="34" charset="0"/>
                </a:rPr>
                <a:t>Start</a:t>
              </a:r>
            </a:p>
          </p:txBody>
        </p:sp>
        <p:sp>
          <p:nvSpPr>
            <p:cNvPr id="28" name="Rectangle 27"/>
            <p:cNvSpPr/>
            <p:nvPr/>
          </p:nvSpPr>
          <p:spPr bwMode="auto">
            <a:xfrm>
              <a:off x="3352800" y="54864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1400" dirty="0" smtClean="0">
                  <a:solidFill>
                    <a:schemeClr val="tx1"/>
                  </a:solidFill>
                  <a:latin typeface="Segoe" pitchFamily="34" charset="0"/>
                </a:rPr>
                <a:t>Main Menu</a:t>
              </a:r>
            </a:p>
          </p:txBody>
        </p:sp>
        <p:sp>
          <p:nvSpPr>
            <p:cNvPr id="29" name="Rectangle 28"/>
            <p:cNvSpPr/>
            <p:nvPr/>
          </p:nvSpPr>
          <p:spPr bwMode="auto">
            <a:xfrm>
              <a:off x="6172200" y="54864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1400" dirty="0" smtClean="0">
                  <a:solidFill>
                    <a:schemeClr val="tx1"/>
                  </a:solidFill>
                  <a:latin typeface="Segoe" pitchFamily="34" charset="0"/>
                </a:rPr>
                <a:t>Data Entry</a:t>
              </a:r>
            </a:p>
          </p:txBody>
        </p:sp>
        <p:sp>
          <p:nvSpPr>
            <p:cNvPr id="31" name="Rounded Rectangle 30"/>
            <p:cNvSpPr/>
            <p:nvPr/>
          </p:nvSpPr>
          <p:spPr bwMode="auto">
            <a:xfrm>
              <a:off x="6096000" y="4648200"/>
              <a:ext cx="1524000" cy="457200"/>
            </a:xfrm>
            <a:prstGeom prst="roundRect">
              <a:avLst>
                <a:gd name="adj" fmla="val 44445"/>
              </a:avLst>
            </a:prstGeom>
            <a:solidFill>
              <a:schemeClr val="accent4">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1400" dirty="0" smtClean="0">
                  <a:solidFill>
                    <a:schemeClr val="tx1"/>
                  </a:solidFill>
                  <a:latin typeface="Segoe" pitchFamily="34" charset="0"/>
                </a:rPr>
                <a:t>Navigation</a:t>
              </a:r>
            </a:p>
          </p:txBody>
        </p:sp>
        <p:sp>
          <p:nvSpPr>
            <p:cNvPr id="39" name="Isosceles Triangle 38"/>
            <p:cNvSpPr/>
            <p:nvPr/>
          </p:nvSpPr>
          <p:spPr bwMode="auto">
            <a:xfrm rot="5400000">
              <a:off x="3238500" y="4724400"/>
              <a:ext cx="228600" cy="152400"/>
            </a:xfrm>
            <a:prstGeom prst="triangle">
              <a:avLst/>
            </a:prstGeom>
            <a:solidFill>
              <a:schemeClr val="accent4">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R="0" indent="0" algn="ctr" defTabSz="1096963" fontAlgn="base">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 </a:t>
              </a:r>
            </a:p>
          </p:txBody>
        </p:sp>
      </p:gr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112"/>
          <p:cNvGrpSpPr/>
          <p:nvPr/>
        </p:nvGrpSpPr>
        <p:grpSpPr>
          <a:xfrm>
            <a:off x="8534400" y="4648200"/>
            <a:ext cx="457200" cy="1828800"/>
            <a:chOff x="762000" y="4648200"/>
            <a:chExt cx="1905000" cy="1828800"/>
          </a:xfrm>
        </p:grpSpPr>
        <p:sp>
          <p:nvSpPr>
            <p:cNvPr id="68" name="Rounded Rectangle 67">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9" name="Rounded Rectangle 68">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0" name="Rounded Rectangle 69">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1" name="Rounded Rectangle 70">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2" name="Rounded Rectangle 71">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73" name="Rounded Rectangle 72">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74" name="Round Diagonal Corner Rectangle 73"/>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Visual Design Workflow</a:t>
            </a:r>
          </a:p>
        </p:txBody>
      </p:sp>
      <p:grpSp>
        <p:nvGrpSpPr>
          <p:cNvPr id="60" name="Group 95"/>
          <p:cNvGrpSpPr/>
          <p:nvPr/>
        </p:nvGrpSpPr>
        <p:grpSpPr>
          <a:xfrm>
            <a:off x="0" y="2968545"/>
            <a:ext cx="1811756" cy="2289255"/>
            <a:chOff x="7162800" y="2514600"/>
            <a:chExt cx="1964156" cy="2289255"/>
          </a:xfrm>
        </p:grpSpPr>
        <p:sp>
          <p:nvSpPr>
            <p:cNvPr id="61"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62"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63"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64"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65"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66" name="Isosceles Triangle 65"/>
          <p:cNvSpPr/>
          <p:nvPr/>
        </p:nvSpPr>
        <p:spPr bwMode="auto">
          <a:xfrm rot="16200000">
            <a:off x="1752600" y="48006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5" name="Text Placeholder 5"/>
          <p:cNvSpPr txBox="1">
            <a:spLocks/>
          </p:cNvSpPr>
          <p:nvPr/>
        </p:nvSpPr>
        <p:spPr bwMode="auto">
          <a:xfrm>
            <a:off x="2590799" y="27432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8600" lvl="1" indent="-228600" defTabSz="912813" fontAlgn="base">
              <a:lnSpc>
                <a:spcPct val="90000"/>
              </a:lnSpc>
              <a:spcBef>
                <a:spcPct val="20000"/>
              </a:spcBef>
              <a:spcAft>
                <a:spcPct val="0"/>
              </a:spcAft>
              <a:buSzPct val="100000"/>
            </a:pPr>
            <a:r>
              <a:rPr lang="en-US" sz="1600" dirty="0" smtClean="0">
                <a:latin typeface="Segoe Semibold" pitchFamily="34" charset="0"/>
              </a:rPr>
              <a:t>	</a:t>
            </a:r>
            <a:r>
              <a:rPr lang="en-US" sz="1600" dirty="0" smtClean="0">
                <a:solidFill>
                  <a:schemeClr val="accent4">
                    <a:lumMod val="60000"/>
                    <a:lumOff val="40000"/>
                  </a:schemeClr>
                </a:solidFill>
                <a:latin typeface="Segoe Semibold" pitchFamily="34" charset="0"/>
              </a:rPr>
              <a:t>Adobe Photoshop </a:t>
            </a:r>
            <a:r>
              <a:rPr lang="en-US" sz="1600" dirty="0" smtClean="0">
                <a:latin typeface="Segoe Semibold" pitchFamily="34" charset="0"/>
              </a:rPr>
              <a:t>and </a:t>
            </a:r>
            <a:r>
              <a:rPr lang="en-US" sz="1600" dirty="0" smtClean="0">
                <a:solidFill>
                  <a:schemeClr val="accent4">
                    <a:lumMod val="60000"/>
                    <a:lumOff val="40000"/>
                  </a:schemeClr>
                </a:solidFill>
                <a:latin typeface="Segoe Semibold" pitchFamily="34" charset="0"/>
              </a:rPr>
              <a:t>Illustrator </a:t>
            </a:r>
            <a:r>
              <a:rPr lang="en-US" sz="1600" dirty="0" smtClean="0">
                <a:latin typeface="Segoe Semibold" pitchFamily="34" charset="0"/>
              </a:rPr>
              <a:t>import enables </a:t>
            </a:r>
            <a:r>
              <a:rPr lang="en-US" sz="1600" dirty="0" smtClean="0">
                <a:solidFill>
                  <a:srgbClr val="00B0F0"/>
                </a:solidFill>
                <a:latin typeface="Segoe Semibold" pitchFamily="34" charset="0"/>
              </a:rPr>
              <a:t>integration with existing workflows</a:t>
            </a:r>
            <a:r>
              <a:rPr lang="en-US" sz="1600" dirty="0" smtClean="0">
                <a:latin typeface="Segoe Semibold" pitchFamily="34" charset="0"/>
              </a:rPr>
              <a:t>, with full support for individual layers which retain their original layer effects, layout, editable text, and vector content.</a:t>
            </a:r>
          </a:p>
        </p:txBody>
      </p:sp>
      <p:sp>
        <p:nvSpPr>
          <p:cNvPr id="76" name="Rectangle 75"/>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Breakthrough Design w/ Expression Blend 3</a:t>
            </a:r>
            <a:endParaRPr lang="en-US" sz="2000" dirty="0">
              <a:solidFill>
                <a:srgbClr val="0070C0"/>
              </a:solidFill>
              <a:latin typeface="Segoe Semibold" pitchFamily="34" charset="0"/>
            </a:endParaRPr>
          </a:p>
        </p:txBody>
      </p:sp>
      <p:sp>
        <p:nvSpPr>
          <p:cNvPr id="79" name="Rounded Rectangle 78">
            <a:hlinkClick r:id="rId4" action="ppaction://hlinksldjump"/>
          </p:cNvPr>
          <p:cNvSpPr/>
          <p:nvPr/>
        </p:nvSpPr>
        <p:spPr>
          <a:xfrm>
            <a:off x="8534400" y="49530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84" name="Rounded Rectangle 6">
            <a:hlinkClick r:id="rId9" action="ppaction://hlinksldjump"/>
          </p:cNvPr>
          <p:cNvSpPr/>
          <p:nvPr/>
        </p:nvSpPr>
        <p:spPr>
          <a:xfrm>
            <a:off x="0" y="47973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Design Tooling</a:t>
            </a:r>
            <a:endParaRPr lang="en-GB" sz="1400" b="1" dirty="0"/>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Design Tooling</a:t>
            </a:r>
            <a:endParaRPr lang="en-GB" sz="3200" dirty="0"/>
          </a:p>
        </p:txBody>
      </p:sp>
      <p:grpSp>
        <p:nvGrpSpPr>
          <p:cNvPr id="28" name="Group 27"/>
          <p:cNvGrpSpPr/>
          <p:nvPr/>
        </p:nvGrpSpPr>
        <p:grpSpPr>
          <a:xfrm>
            <a:off x="3200400" y="4038600"/>
            <a:ext cx="4606925" cy="2168525"/>
            <a:chOff x="3200400" y="4038600"/>
            <a:chExt cx="4606925" cy="2168525"/>
          </a:xfrm>
        </p:grpSpPr>
        <p:pic>
          <p:nvPicPr>
            <p:cNvPr id="31" name="Picture 2" descr="C:\Users\forestk\Desktop\Silverlight 3 Briefing_Design_PNG Files\All icons and logos\Design Tooling\PS&amp;AI.png"/>
            <p:cNvPicPr>
              <a:picLocks noChangeAspect="1" noChangeArrowheads="1"/>
            </p:cNvPicPr>
            <p:nvPr/>
          </p:nvPicPr>
          <p:blipFill>
            <a:blip r:embed="rId14" cstate="print"/>
            <a:srcRect/>
            <a:stretch>
              <a:fillRect/>
            </a:stretch>
          </p:blipFill>
          <p:spPr bwMode="auto">
            <a:xfrm>
              <a:off x="3200400" y="4038600"/>
              <a:ext cx="2168525" cy="2168525"/>
            </a:xfrm>
            <a:prstGeom prst="rect">
              <a:avLst/>
            </a:prstGeom>
            <a:noFill/>
          </p:spPr>
        </p:pic>
        <p:pic>
          <p:nvPicPr>
            <p:cNvPr id="25" name="Picture 2"/>
            <p:cNvPicPr>
              <a:picLocks noChangeAspect="1" noChangeArrowheads="1"/>
            </p:cNvPicPr>
            <p:nvPr/>
          </p:nvPicPr>
          <p:blipFill>
            <a:blip r:embed="rId15" cstate="print"/>
            <a:stretch>
              <a:fillRect/>
            </a:stretch>
          </p:blipFill>
          <p:spPr bwMode="auto">
            <a:xfrm>
              <a:off x="6207125" y="4343400"/>
              <a:ext cx="1600200" cy="1600200"/>
            </a:xfrm>
            <a:prstGeom prst="rect">
              <a:avLst/>
            </a:prstGeom>
            <a:solidFill>
              <a:srgbClr val="FFFFFF">
                <a:shade val="85000"/>
              </a:srgbClr>
            </a:solidFill>
            <a:ln w="88900" cap="sq">
              <a:noFill/>
              <a:miter lim="800000"/>
            </a:ln>
            <a:effectLst/>
          </p:spPr>
        </p:pic>
        <p:pic>
          <p:nvPicPr>
            <p:cNvPr id="26" name="Picture 3" descr="D:\+Judy's Document on NX\NX\Templates\Microsoft DVD34\DVD_ART34\Artwork_Imagery\Shapes\Arrows\Curved\green blue curved arrow 5.png"/>
            <p:cNvPicPr>
              <a:picLocks noChangeAspect="1" noChangeArrowheads="1"/>
            </p:cNvPicPr>
            <p:nvPr/>
          </p:nvPicPr>
          <p:blipFill>
            <a:blip r:embed="rId16" cstate="print">
              <a:duotone>
                <a:prstClr val="black"/>
                <a:schemeClr val="accent4">
                  <a:tint val="45000"/>
                  <a:satMod val="400000"/>
                </a:schemeClr>
              </a:duotone>
            </a:blip>
            <a:srcRect/>
            <a:stretch>
              <a:fillRect/>
            </a:stretch>
          </p:blipFill>
          <p:spPr bwMode="auto">
            <a:xfrm>
              <a:off x="4987925" y="4724400"/>
              <a:ext cx="1143000" cy="471488"/>
            </a:xfrm>
            <a:prstGeom prst="rect">
              <a:avLst/>
            </a:prstGeom>
            <a:noFill/>
          </p:spPr>
        </p:pic>
      </p:gr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112"/>
          <p:cNvGrpSpPr/>
          <p:nvPr/>
        </p:nvGrpSpPr>
        <p:grpSpPr>
          <a:xfrm>
            <a:off x="8534400" y="4648200"/>
            <a:ext cx="457200" cy="1828800"/>
            <a:chOff x="762000" y="4648200"/>
            <a:chExt cx="1905000" cy="1828800"/>
          </a:xfrm>
        </p:grpSpPr>
        <p:sp>
          <p:nvSpPr>
            <p:cNvPr id="94" name="Rounded Rectangle 93">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95" name="Rounded Rectangle 94">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96" name="Rounded Rectangle 95">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97" name="Rounded Rectangle 96">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98" name="Rounded Rectangle 97">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99" name="Rounded Rectangle 98">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100" name="Round Diagonal Corner Rectangle 99"/>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Accessible Interactivity</a:t>
            </a:r>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Design Tooling</a:t>
            </a:r>
            <a:endParaRPr lang="en-GB" sz="3200" dirty="0"/>
          </a:p>
        </p:txBody>
      </p:sp>
      <p:grpSp>
        <p:nvGrpSpPr>
          <p:cNvPr id="86" name="Group 95"/>
          <p:cNvGrpSpPr/>
          <p:nvPr/>
        </p:nvGrpSpPr>
        <p:grpSpPr>
          <a:xfrm>
            <a:off x="0" y="2968545"/>
            <a:ext cx="1811756" cy="2289255"/>
            <a:chOff x="7162800" y="2514600"/>
            <a:chExt cx="1964156" cy="2289255"/>
          </a:xfrm>
        </p:grpSpPr>
        <p:sp>
          <p:nvSpPr>
            <p:cNvPr id="87"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88"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89"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90"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91"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92" name="Isosceles Triangle 91"/>
          <p:cNvSpPr/>
          <p:nvPr/>
        </p:nvSpPr>
        <p:spPr bwMode="auto">
          <a:xfrm rot="16200000">
            <a:off x="1752600" y="48006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4" name="Text Placeholder 5"/>
          <p:cNvSpPr txBox="1">
            <a:spLocks/>
          </p:cNvSpPr>
          <p:nvPr/>
        </p:nvSpPr>
        <p:spPr bwMode="auto">
          <a:xfrm>
            <a:off x="2590799" y="27432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5425" defTabSz="1221315">
              <a:lnSpc>
                <a:spcPct val="90000"/>
              </a:lnSpc>
              <a:spcAft>
                <a:spcPts val="445"/>
              </a:spcAft>
              <a:defRPr/>
            </a:pPr>
            <a:r>
              <a:rPr lang="en-US" sz="1600" dirty="0" smtClean="0">
                <a:latin typeface="Segoe Semibold" pitchFamily="34" charset="0"/>
              </a:rPr>
              <a:t>Add interactivity to applications without having to write code using </a:t>
            </a:r>
            <a:r>
              <a:rPr lang="en-US" sz="1600" dirty="0" smtClean="0">
                <a:solidFill>
                  <a:schemeClr val="accent4">
                    <a:lumMod val="60000"/>
                    <a:lumOff val="40000"/>
                  </a:schemeClr>
                </a:solidFill>
                <a:latin typeface="Segoe Semibold" pitchFamily="34" charset="0"/>
              </a:rPr>
              <a:t>Behaviors</a:t>
            </a:r>
            <a:r>
              <a:rPr lang="en-US" sz="1600" dirty="0" smtClean="0">
                <a:latin typeface="Segoe Semibold" pitchFamily="34" charset="0"/>
              </a:rPr>
              <a:t>, which </a:t>
            </a:r>
            <a:r>
              <a:rPr lang="en-US" sz="1600" dirty="0" smtClean="0">
                <a:solidFill>
                  <a:srgbClr val="00B0F0"/>
                </a:solidFill>
                <a:latin typeface="Segoe Semibold" pitchFamily="34" charset="0"/>
              </a:rPr>
              <a:t>encapsulate complex design interactions into reusable components</a:t>
            </a:r>
            <a:r>
              <a:rPr lang="en-US" sz="1600" dirty="0" smtClean="0">
                <a:latin typeface="Segoe Semibold" pitchFamily="34" charset="0"/>
              </a:rPr>
              <a:t> which can be directly applied to a user interface element in the application.</a:t>
            </a:r>
            <a:endParaRPr lang="en-GB" sz="1600" dirty="0" smtClean="0">
              <a:latin typeface="Segoe Semibold" pitchFamily="34" charset="0"/>
            </a:endParaRPr>
          </a:p>
          <a:p>
            <a:pPr defTabSz="1221315">
              <a:lnSpc>
                <a:spcPct val="90000"/>
              </a:lnSpc>
              <a:spcAft>
                <a:spcPts val="445"/>
              </a:spcAft>
              <a:defRPr/>
            </a:pPr>
            <a:endParaRPr lang="en-GB" dirty="0" smtClean="0">
              <a:latin typeface="Segoe Semibold" pitchFamily="34" charset="0"/>
            </a:endParaRPr>
          </a:p>
        </p:txBody>
      </p:sp>
      <p:sp>
        <p:nvSpPr>
          <p:cNvPr id="105" name="Rectangle 104"/>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Breakthrough Design w/ Expression Blend 3</a:t>
            </a:r>
            <a:endParaRPr lang="en-US" sz="2000" dirty="0">
              <a:solidFill>
                <a:srgbClr val="0070C0"/>
              </a:solidFill>
              <a:latin typeface="Segoe Semibold" pitchFamily="34" charset="0"/>
            </a:endParaRPr>
          </a:p>
        </p:txBody>
      </p:sp>
      <p:sp>
        <p:nvSpPr>
          <p:cNvPr id="109" name="Rounded Rectangle 108">
            <a:hlinkClick r:id="rId5" action="ppaction://hlinksldjump"/>
          </p:cNvPr>
          <p:cNvSpPr/>
          <p:nvPr/>
        </p:nvSpPr>
        <p:spPr>
          <a:xfrm>
            <a:off x="8534400" y="52578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113" name="Rounded Rectangle 6">
            <a:hlinkClick r:id="rId9" action="ppaction://hlinksldjump"/>
          </p:cNvPr>
          <p:cNvSpPr/>
          <p:nvPr/>
        </p:nvSpPr>
        <p:spPr>
          <a:xfrm>
            <a:off x="0" y="47973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Design Tooling</a:t>
            </a:r>
            <a:endParaRPr lang="en-GB" sz="1400" b="1" dirty="0"/>
          </a:p>
        </p:txBody>
      </p:sp>
      <p:grpSp>
        <p:nvGrpSpPr>
          <p:cNvPr id="39" name="Group 38"/>
          <p:cNvGrpSpPr/>
          <p:nvPr/>
        </p:nvGrpSpPr>
        <p:grpSpPr>
          <a:xfrm>
            <a:off x="3276600" y="4572000"/>
            <a:ext cx="4495800" cy="1444481"/>
            <a:chOff x="3124200" y="4572000"/>
            <a:chExt cx="4495800" cy="1444481"/>
          </a:xfrm>
        </p:grpSpPr>
        <p:sp>
          <p:nvSpPr>
            <p:cNvPr id="24" name="Rounded Rectangular Callout 23"/>
            <p:cNvSpPr/>
            <p:nvPr/>
          </p:nvSpPr>
          <p:spPr bwMode="auto">
            <a:xfrm>
              <a:off x="3124200" y="4572000"/>
              <a:ext cx="1066800" cy="914400"/>
            </a:xfrm>
            <a:prstGeom prst="wedgeRoundRectCallout">
              <a:avLst>
                <a:gd name="adj1" fmla="val 68453"/>
                <a:gd name="adj2" fmla="val 27778"/>
                <a:gd name="adj3" fmla="val 16667"/>
              </a:avLst>
            </a:prstGeom>
            <a:solidFill>
              <a:srgbClr val="B1EA44"/>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1600" b="1" dirty="0" smtClean="0">
                  <a:solidFill>
                    <a:schemeClr val="tx1"/>
                  </a:solidFill>
                  <a:latin typeface="Segoe Semibold" pitchFamily="34" charset="0"/>
                </a:rPr>
                <a:t>Behave</a:t>
              </a:r>
            </a:p>
          </p:txBody>
        </p:sp>
        <p:grpSp>
          <p:nvGrpSpPr>
            <p:cNvPr id="38" name="Group 37"/>
            <p:cNvGrpSpPr/>
            <p:nvPr/>
          </p:nvGrpSpPr>
          <p:grpSpPr>
            <a:xfrm>
              <a:off x="4327587" y="4876800"/>
              <a:ext cx="3292413" cy="1139681"/>
              <a:chOff x="3413187" y="5029200"/>
              <a:chExt cx="3962400" cy="1371600"/>
            </a:xfrm>
          </p:grpSpPr>
          <p:sp>
            <p:nvSpPr>
              <p:cNvPr id="31" name="Isosceles Triangle 30"/>
              <p:cNvSpPr/>
              <p:nvPr/>
            </p:nvSpPr>
            <p:spPr bwMode="auto">
              <a:xfrm>
                <a:off x="5136413" y="6019800"/>
                <a:ext cx="588462" cy="381000"/>
              </a:xfrm>
              <a:prstGeom prst="triangle">
                <a:avLst/>
              </a:prstGeom>
              <a:solidFill>
                <a:schemeClr val="bg2">
                  <a:lumMod val="40000"/>
                  <a:lumOff val="6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1600" dirty="0" smtClean="0">
                  <a:solidFill>
                    <a:schemeClr val="tx1"/>
                  </a:solidFill>
                  <a:latin typeface="Segoe" pitchFamily="34" charset="0"/>
                </a:endParaRPr>
              </a:p>
            </p:txBody>
          </p:sp>
          <p:cxnSp>
            <p:nvCxnSpPr>
              <p:cNvPr id="33" name="Straight Arrow Connector 32"/>
              <p:cNvCxnSpPr/>
              <p:nvPr/>
            </p:nvCxnSpPr>
            <p:spPr>
              <a:xfrm flipV="1">
                <a:off x="4419600" y="5029200"/>
                <a:ext cx="2514600" cy="533400"/>
              </a:xfrm>
              <a:prstGeom prst="straightConnector1">
                <a:avLst/>
              </a:prstGeom>
              <a:ln w="76200">
                <a:solidFill>
                  <a:schemeClr val="accent4">
                    <a:lumMod val="60000"/>
                    <a:lumOff val="4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6" name="Oval 35"/>
              <p:cNvSpPr/>
              <p:nvPr/>
            </p:nvSpPr>
            <p:spPr bwMode="auto">
              <a:xfrm>
                <a:off x="3657600" y="5334000"/>
                <a:ext cx="685800" cy="685800"/>
              </a:xfrm>
              <a:prstGeom prst="ellipse">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1600" dirty="0" smtClean="0">
                  <a:solidFill>
                    <a:schemeClr val="tx1"/>
                  </a:solidFill>
                  <a:latin typeface="Segoe" pitchFamily="34" charset="0"/>
                </a:endParaRPr>
              </a:p>
            </p:txBody>
          </p:sp>
          <p:sp>
            <p:nvSpPr>
              <p:cNvPr id="37" name="Rectangle 36"/>
              <p:cNvSpPr/>
              <p:nvPr/>
            </p:nvSpPr>
            <p:spPr bwMode="auto">
              <a:xfrm rot="20924465">
                <a:off x="3413187" y="5883284"/>
                <a:ext cx="3962400" cy="228600"/>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lang="en-US" sz="1600" dirty="0" smtClean="0">
                  <a:solidFill>
                    <a:schemeClr val="tx1"/>
                  </a:solidFill>
                  <a:latin typeface="Segoe" pitchFamily="34" charset="0"/>
                </a:endParaRPr>
              </a:p>
            </p:txBody>
          </p:sp>
        </p:grpSp>
      </p:gr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112"/>
          <p:cNvGrpSpPr/>
          <p:nvPr/>
        </p:nvGrpSpPr>
        <p:grpSpPr>
          <a:xfrm>
            <a:off x="8534400" y="4648200"/>
            <a:ext cx="457200" cy="1828800"/>
            <a:chOff x="762000" y="4648200"/>
            <a:chExt cx="1905000" cy="1828800"/>
          </a:xfrm>
        </p:grpSpPr>
        <p:sp>
          <p:nvSpPr>
            <p:cNvPr id="60" name="Rounded Rectangle 59">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1" name="Rounded Rectangle 60">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2" name="Rounded Rectangle 61">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3" name="Rounded Rectangle 62">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4" name="Rounded Rectangle 63">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5" name="Rounded Rectangle 64">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1" name="Round Diagonal Corner Rectangle 50"/>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Design with Data</a:t>
            </a:r>
          </a:p>
        </p:txBody>
      </p:sp>
      <p:grpSp>
        <p:nvGrpSpPr>
          <p:cNvPr id="52" name="Group 95"/>
          <p:cNvGrpSpPr/>
          <p:nvPr/>
        </p:nvGrpSpPr>
        <p:grpSpPr>
          <a:xfrm>
            <a:off x="0" y="2968545"/>
            <a:ext cx="1811756" cy="2289255"/>
            <a:chOff x="7162800" y="2514600"/>
            <a:chExt cx="1964156" cy="2289255"/>
          </a:xfrm>
        </p:grpSpPr>
        <p:sp>
          <p:nvSpPr>
            <p:cNvPr id="53"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54"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55"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56"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57"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58" name="Isosceles Triangle 57"/>
          <p:cNvSpPr/>
          <p:nvPr/>
        </p:nvSpPr>
        <p:spPr bwMode="auto">
          <a:xfrm rot="16200000">
            <a:off x="1752600" y="48006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6" name="Text Placeholder 5"/>
          <p:cNvSpPr txBox="1">
            <a:spLocks/>
          </p:cNvSpPr>
          <p:nvPr/>
        </p:nvSpPr>
        <p:spPr bwMode="auto">
          <a:xfrm>
            <a:off x="2590799" y="27432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25425" indent="-225425" defTabSz="1221315">
              <a:lnSpc>
                <a:spcPct val="90000"/>
              </a:lnSpc>
              <a:spcAft>
                <a:spcPts val="445"/>
              </a:spcAft>
              <a:defRPr/>
            </a:pPr>
            <a:r>
              <a:rPr lang="en-US" sz="1600" dirty="0" smtClean="0">
                <a:latin typeface="Segoe Semibold" pitchFamily="34" charset="0"/>
              </a:rPr>
              <a:t>	Design time </a:t>
            </a:r>
            <a:r>
              <a:rPr lang="en-US" sz="1600" dirty="0" smtClean="0">
                <a:solidFill>
                  <a:schemeClr val="accent4">
                    <a:lumMod val="60000"/>
                    <a:lumOff val="40000"/>
                  </a:schemeClr>
                </a:solidFill>
                <a:latin typeface="Segoe Semibold" pitchFamily="34" charset="0"/>
              </a:rPr>
              <a:t>Sample Data</a:t>
            </a:r>
            <a:r>
              <a:rPr lang="en-US" sz="1600" dirty="0" smtClean="0">
                <a:latin typeface="Segoe Semibold" pitchFamily="34" charset="0"/>
              </a:rPr>
              <a:t> makes it easy to </a:t>
            </a:r>
            <a:r>
              <a:rPr lang="en-US" sz="1600" dirty="0" smtClean="0">
                <a:solidFill>
                  <a:srgbClr val="00B0F0"/>
                </a:solidFill>
                <a:latin typeface="Segoe Semibold" pitchFamily="34" charset="0"/>
              </a:rPr>
              <a:t>design data-connected applications </a:t>
            </a:r>
            <a:r>
              <a:rPr lang="en-US" sz="1600" dirty="0" smtClean="0">
                <a:latin typeface="Segoe Semibold" pitchFamily="34" charset="0"/>
              </a:rPr>
              <a:t>without access to live data, and with fast and easy generation of “dummy” placeholder data.</a:t>
            </a:r>
            <a:endParaRPr lang="en-GB" sz="1600" dirty="0" smtClean="0">
              <a:latin typeface="Segoe Semibold" pitchFamily="34" charset="0"/>
            </a:endParaRPr>
          </a:p>
        </p:txBody>
      </p:sp>
      <p:sp>
        <p:nvSpPr>
          <p:cNvPr id="67" name="Rectangle 66"/>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Breakthrough Design w/ Expression Blend 3</a:t>
            </a:r>
            <a:endParaRPr lang="en-US" sz="2000" dirty="0">
              <a:solidFill>
                <a:srgbClr val="0070C0"/>
              </a:solidFill>
              <a:latin typeface="Segoe Semibold" pitchFamily="34" charset="0"/>
            </a:endParaRPr>
          </a:p>
        </p:txBody>
      </p:sp>
      <p:sp>
        <p:nvSpPr>
          <p:cNvPr id="72" name="Rounded Rectangle 71">
            <a:hlinkClick r:id="rId6" action="ppaction://hlinksldjump"/>
          </p:cNvPr>
          <p:cNvSpPr/>
          <p:nvPr/>
        </p:nvSpPr>
        <p:spPr>
          <a:xfrm>
            <a:off x="8534400" y="55626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75" name="Rounded Rectangle 6">
            <a:hlinkClick r:id="rId9" action="ppaction://hlinksldjump"/>
          </p:cNvPr>
          <p:cNvSpPr/>
          <p:nvPr/>
        </p:nvSpPr>
        <p:spPr>
          <a:xfrm>
            <a:off x="0" y="47973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Design Tooling</a:t>
            </a:r>
            <a:endParaRPr lang="en-GB" sz="1400" b="1" dirty="0"/>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Design Tooling</a:t>
            </a:r>
            <a:endParaRPr lang="en-GB" sz="3200" dirty="0"/>
          </a:p>
        </p:txBody>
      </p:sp>
      <p:grpSp>
        <p:nvGrpSpPr>
          <p:cNvPr id="45" name="Group 44"/>
          <p:cNvGrpSpPr/>
          <p:nvPr/>
        </p:nvGrpSpPr>
        <p:grpSpPr>
          <a:xfrm>
            <a:off x="3276600" y="4038600"/>
            <a:ext cx="4648200" cy="2057400"/>
            <a:chOff x="3276600" y="3657600"/>
            <a:chExt cx="4648200" cy="2057400"/>
          </a:xfrm>
        </p:grpSpPr>
        <p:sp>
          <p:nvSpPr>
            <p:cNvPr id="29" name="Rectangle 28"/>
            <p:cNvSpPr/>
            <p:nvPr/>
          </p:nvSpPr>
          <p:spPr bwMode="auto">
            <a:xfrm>
              <a:off x="3429000" y="41910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latin typeface="Segoe Semibold" pitchFamily="34" charset="0"/>
                </a:rPr>
                <a:t>John Doe</a:t>
              </a:r>
            </a:p>
          </p:txBody>
        </p:sp>
        <p:sp>
          <p:nvSpPr>
            <p:cNvPr id="32" name="Rounded Rectangle 31"/>
            <p:cNvSpPr/>
            <p:nvPr/>
          </p:nvSpPr>
          <p:spPr bwMode="auto">
            <a:xfrm>
              <a:off x="3352800" y="3657600"/>
              <a:ext cx="1524000" cy="457200"/>
            </a:xfrm>
            <a:prstGeom prst="roundRect">
              <a:avLst>
                <a:gd name="adj" fmla="val 44445"/>
              </a:avLst>
            </a:prstGeom>
            <a:solidFill>
              <a:schemeClr val="accent4">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1600" dirty="0" smtClean="0">
                  <a:solidFill>
                    <a:schemeClr val="tx1"/>
                  </a:solidFill>
                  <a:latin typeface="Segoe Semibold" pitchFamily="34" charset="0"/>
                </a:rPr>
                <a:t>Name</a:t>
              </a:r>
            </a:p>
          </p:txBody>
        </p:sp>
        <p:sp>
          <p:nvSpPr>
            <p:cNvPr id="34" name="Rectangle 33"/>
            <p:cNvSpPr/>
            <p:nvPr/>
          </p:nvSpPr>
          <p:spPr bwMode="auto">
            <a:xfrm>
              <a:off x="4953000" y="41910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latin typeface="Segoe Semibold" pitchFamily="34" charset="0"/>
                </a:rPr>
                <a:t>www.yes.com</a:t>
              </a:r>
            </a:p>
          </p:txBody>
        </p:sp>
        <p:sp>
          <p:nvSpPr>
            <p:cNvPr id="35" name="Rectangle 34"/>
            <p:cNvSpPr/>
            <p:nvPr/>
          </p:nvSpPr>
          <p:spPr bwMode="auto">
            <a:xfrm>
              <a:off x="6477000" y="41910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latin typeface="Segoe Semibold" pitchFamily="34" charset="0"/>
                </a:rPr>
                <a:t>555-1234</a:t>
              </a:r>
            </a:p>
          </p:txBody>
        </p:sp>
        <p:sp>
          <p:nvSpPr>
            <p:cNvPr id="36" name="Rounded Rectangle 35"/>
            <p:cNvSpPr/>
            <p:nvPr/>
          </p:nvSpPr>
          <p:spPr bwMode="auto">
            <a:xfrm>
              <a:off x="4876800" y="3657600"/>
              <a:ext cx="1524000" cy="457200"/>
            </a:xfrm>
            <a:prstGeom prst="roundRect">
              <a:avLst>
                <a:gd name="adj" fmla="val 44445"/>
              </a:avLst>
            </a:prstGeom>
            <a:solidFill>
              <a:schemeClr val="accent4">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1600" dirty="0" smtClean="0">
                  <a:solidFill>
                    <a:schemeClr val="tx1"/>
                  </a:solidFill>
                  <a:latin typeface="Segoe Semibold" pitchFamily="34" charset="0"/>
                </a:rPr>
                <a:t>URL</a:t>
              </a:r>
            </a:p>
          </p:txBody>
        </p:sp>
        <p:sp>
          <p:nvSpPr>
            <p:cNvPr id="37" name="Rounded Rectangle 36"/>
            <p:cNvSpPr/>
            <p:nvPr/>
          </p:nvSpPr>
          <p:spPr bwMode="auto">
            <a:xfrm>
              <a:off x="6400800" y="3657600"/>
              <a:ext cx="1524000" cy="457200"/>
            </a:xfrm>
            <a:prstGeom prst="roundRect">
              <a:avLst>
                <a:gd name="adj" fmla="val 44445"/>
              </a:avLst>
            </a:prstGeom>
            <a:solidFill>
              <a:schemeClr val="accent4">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1600" dirty="0" smtClean="0">
                  <a:solidFill>
                    <a:schemeClr val="tx1"/>
                  </a:solidFill>
                  <a:latin typeface="Segoe Semibold" pitchFamily="34" charset="0"/>
                </a:rPr>
                <a:t>Phone</a:t>
              </a:r>
            </a:p>
          </p:txBody>
        </p:sp>
        <p:sp>
          <p:nvSpPr>
            <p:cNvPr id="38" name="Rectangle 37"/>
            <p:cNvSpPr/>
            <p:nvPr/>
          </p:nvSpPr>
          <p:spPr bwMode="auto">
            <a:xfrm>
              <a:off x="3429000" y="47244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latin typeface="Segoe Semibold" pitchFamily="34" charset="0"/>
                </a:rPr>
                <a:t>Sue Smith</a:t>
              </a:r>
            </a:p>
          </p:txBody>
        </p:sp>
        <p:sp>
          <p:nvSpPr>
            <p:cNvPr id="39" name="Rectangle 38"/>
            <p:cNvSpPr/>
            <p:nvPr/>
          </p:nvSpPr>
          <p:spPr bwMode="auto">
            <a:xfrm>
              <a:off x="4953000" y="47244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latin typeface="Segoe Semibold" pitchFamily="34" charset="0"/>
                </a:rPr>
                <a:t>www.no.com</a:t>
              </a:r>
            </a:p>
          </p:txBody>
        </p:sp>
        <p:sp>
          <p:nvSpPr>
            <p:cNvPr id="40" name="Rectangle 39"/>
            <p:cNvSpPr/>
            <p:nvPr/>
          </p:nvSpPr>
          <p:spPr bwMode="auto">
            <a:xfrm>
              <a:off x="6477000" y="47244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latin typeface="Segoe Semibold" pitchFamily="34" charset="0"/>
                </a:rPr>
                <a:t>555-5678</a:t>
              </a:r>
            </a:p>
          </p:txBody>
        </p:sp>
        <p:sp>
          <p:nvSpPr>
            <p:cNvPr id="41" name="Rectangle 40"/>
            <p:cNvSpPr/>
            <p:nvPr/>
          </p:nvSpPr>
          <p:spPr bwMode="auto">
            <a:xfrm>
              <a:off x="3429000" y="52578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200" dirty="0" smtClean="0">
                  <a:solidFill>
                    <a:schemeClr val="tx1"/>
                  </a:solidFill>
                  <a:latin typeface="Segoe Semibold" pitchFamily="34" charset="0"/>
                </a:rPr>
                <a:t>Li Wei</a:t>
              </a:r>
              <a:endParaRPr kumimoji="0" lang="en-US" sz="1200" b="0" i="0" u="none" strike="noStrike" cap="none" normalizeH="0" baseline="0" dirty="0" smtClean="0">
                <a:solidFill>
                  <a:schemeClr val="tx1"/>
                </a:solidFill>
                <a:latin typeface="Segoe Semibold" pitchFamily="34" charset="0"/>
              </a:endParaRPr>
            </a:p>
          </p:txBody>
        </p:sp>
        <p:sp>
          <p:nvSpPr>
            <p:cNvPr id="42" name="Rectangle 41"/>
            <p:cNvSpPr/>
            <p:nvPr/>
          </p:nvSpPr>
          <p:spPr bwMode="auto">
            <a:xfrm>
              <a:off x="4953000" y="52578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latin typeface="Segoe Semibold" pitchFamily="34" charset="0"/>
                </a:rPr>
                <a:t>www.hm.com</a:t>
              </a:r>
            </a:p>
          </p:txBody>
        </p:sp>
        <p:sp>
          <p:nvSpPr>
            <p:cNvPr id="43" name="Rectangle 42"/>
            <p:cNvSpPr/>
            <p:nvPr/>
          </p:nvSpPr>
          <p:spPr bwMode="auto">
            <a:xfrm>
              <a:off x="6477000" y="5257800"/>
              <a:ext cx="1447800" cy="457200"/>
            </a:xfrm>
            <a:prstGeom prst="rect">
              <a:avLst/>
            </a:prstGeom>
            <a:solidFill>
              <a:schemeClr val="accent2">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latin typeface="Segoe Semibold" pitchFamily="34" charset="0"/>
                </a:rPr>
                <a:t>313-1234</a:t>
              </a:r>
            </a:p>
          </p:txBody>
        </p:sp>
        <p:sp>
          <p:nvSpPr>
            <p:cNvPr id="44" name="Isosceles Triangle 43"/>
            <p:cNvSpPr/>
            <p:nvPr/>
          </p:nvSpPr>
          <p:spPr bwMode="auto">
            <a:xfrm rot="5400000">
              <a:off x="3200400" y="4800600"/>
              <a:ext cx="457200" cy="304800"/>
            </a:xfrm>
            <a:prstGeom prst="triangle">
              <a:avLst/>
            </a:prstGeom>
            <a:solidFill>
              <a:schemeClr val="accent4">
                <a:lumMod val="60000"/>
                <a:lumOff val="40000"/>
              </a:schemeClr>
            </a:solidFill>
            <a:ln>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R="0" indent="0" algn="ctr" defTabSz="1096963" fontAlgn="base">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 </a:t>
              </a:r>
            </a:p>
          </p:txBody>
        </p:sp>
      </p:gr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112"/>
          <p:cNvGrpSpPr/>
          <p:nvPr/>
        </p:nvGrpSpPr>
        <p:grpSpPr>
          <a:xfrm>
            <a:off x="8534400" y="4648200"/>
            <a:ext cx="457200" cy="1828800"/>
            <a:chOff x="762000" y="4648200"/>
            <a:chExt cx="1905000" cy="1828800"/>
          </a:xfrm>
        </p:grpSpPr>
        <p:sp>
          <p:nvSpPr>
            <p:cNvPr id="62" name="Rounded Rectangle 61">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3" name="Rounded Rectangle 62">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4" name="Rounded Rectangle 63">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5" name="Rounded Rectangle 64">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6" name="Rounded Rectangle 65">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7" name="Rounded Rectangle 66">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3" name="Round Diagonal Corner Rectangle 52"/>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Source Control Integration</a:t>
            </a:r>
            <a:br>
              <a:rPr lang="en-GB" sz="2800" b="1" dirty="0" smtClean="0">
                <a:latin typeface="Segoe Semibold" pitchFamily="34" charset="0"/>
              </a:rPr>
            </a:br>
            <a:r>
              <a:rPr lang="en-GB" sz="2800" b="1" dirty="0" smtClean="0">
                <a:latin typeface="Segoe Semibold" pitchFamily="34" charset="0"/>
              </a:rPr>
              <a:t>w/ VS Team Foundation Server</a:t>
            </a:r>
          </a:p>
        </p:txBody>
      </p:sp>
      <p:grpSp>
        <p:nvGrpSpPr>
          <p:cNvPr id="54" name="Group 95"/>
          <p:cNvGrpSpPr/>
          <p:nvPr/>
        </p:nvGrpSpPr>
        <p:grpSpPr>
          <a:xfrm>
            <a:off x="0" y="2968545"/>
            <a:ext cx="1811756" cy="2289255"/>
            <a:chOff x="7162800" y="2514600"/>
            <a:chExt cx="1964156" cy="2289255"/>
          </a:xfrm>
        </p:grpSpPr>
        <p:sp>
          <p:nvSpPr>
            <p:cNvPr id="55"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56"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57"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58"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59"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60" name="Isosceles Triangle 59"/>
          <p:cNvSpPr/>
          <p:nvPr/>
        </p:nvSpPr>
        <p:spPr bwMode="auto">
          <a:xfrm rot="16200000">
            <a:off x="1752600" y="48006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8" name="Text Placeholder 5"/>
          <p:cNvSpPr txBox="1">
            <a:spLocks/>
          </p:cNvSpPr>
          <p:nvPr/>
        </p:nvSpPr>
        <p:spPr bwMode="auto">
          <a:xfrm>
            <a:off x="2590799" y="29718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34950" lvl="0" indent="-234950"/>
            <a:r>
              <a:rPr lang="en-US" sz="1600" dirty="0" smtClean="0">
                <a:latin typeface="Segoe Semibold" pitchFamily="34" charset="0"/>
              </a:rPr>
              <a:t>	Teams can access </a:t>
            </a:r>
            <a:r>
              <a:rPr lang="en-US" sz="1600" dirty="0" smtClean="0">
                <a:solidFill>
                  <a:schemeClr val="accent4">
                    <a:lumMod val="60000"/>
                    <a:lumOff val="40000"/>
                  </a:schemeClr>
                </a:solidFill>
                <a:latin typeface="Segoe Semibold" pitchFamily="34" charset="0"/>
              </a:rPr>
              <a:t>Team Foundation Server </a:t>
            </a:r>
            <a:r>
              <a:rPr lang="en-US" sz="1600" dirty="0" smtClean="0">
                <a:latin typeface="Segoe Semibold" pitchFamily="34" charset="0"/>
              </a:rPr>
              <a:t>directly from Expression Blend ensuring they can </a:t>
            </a:r>
            <a:r>
              <a:rPr lang="en-US" sz="1600" dirty="0" smtClean="0">
                <a:solidFill>
                  <a:srgbClr val="00B0F0"/>
                </a:solidFill>
                <a:latin typeface="Segoe Semibold" pitchFamily="34" charset="0"/>
              </a:rPr>
              <a:t>collaborate effectively with the rest of the team</a:t>
            </a:r>
            <a:r>
              <a:rPr lang="en-US" sz="1600" dirty="0" smtClean="0">
                <a:latin typeface="Segoe Semibold" pitchFamily="34" charset="0"/>
              </a:rPr>
              <a:t>; work is versioned, tracked, backed-up and above all safe.</a:t>
            </a:r>
            <a:endParaRPr lang="en-US" sz="1600" dirty="0">
              <a:latin typeface="Segoe Semibold" pitchFamily="34" charset="0"/>
            </a:endParaRPr>
          </a:p>
        </p:txBody>
      </p:sp>
      <p:sp>
        <p:nvSpPr>
          <p:cNvPr id="69" name="Rectangle 68"/>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Breakthrough Design w/ Expression Blend 3</a:t>
            </a:r>
            <a:endParaRPr lang="en-US" sz="2000" dirty="0">
              <a:solidFill>
                <a:srgbClr val="0070C0"/>
              </a:solidFill>
              <a:latin typeface="Segoe Semibold" pitchFamily="34" charset="0"/>
            </a:endParaRPr>
          </a:p>
        </p:txBody>
      </p:sp>
      <p:sp>
        <p:nvSpPr>
          <p:cNvPr id="75" name="Rounded Rectangle 74">
            <a:hlinkClick r:id="rId7" action="ppaction://hlinksldjump"/>
          </p:cNvPr>
          <p:cNvSpPr/>
          <p:nvPr/>
        </p:nvSpPr>
        <p:spPr>
          <a:xfrm>
            <a:off x="8534400" y="58674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77" name="Rounded Rectangle 6">
            <a:hlinkClick r:id="rId9" action="ppaction://hlinksldjump"/>
          </p:cNvPr>
          <p:cNvSpPr/>
          <p:nvPr/>
        </p:nvSpPr>
        <p:spPr>
          <a:xfrm>
            <a:off x="0" y="47973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Design Tooling</a:t>
            </a:r>
            <a:endParaRPr lang="en-GB" sz="1400" b="1" dirty="0"/>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Design Tooling</a:t>
            </a:r>
            <a:endParaRPr lang="en-GB" sz="3200" dirty="0"/>
          </a:p>
        </p:txBody>
      </p:sp>
      <p:pic>
        <p:nvPicPr>
          <p:cNvPr id="24" name="Picture 3" descr="C:\Users\forestk\Desktop\Silverlight 3 Briefing_Design_PNG Files\All icons and logos\Design Tooling\Visual-Studio-2008-TFS-Logo.png"/>
          <p:cNvPicPr>
            <a:picLocks noChangeAspect="1" noChangeArrowheads="1"/>
          </p:cNvPicPr>
          <p:nvPr/>
        </p:nvPicPr>
        <p:blipFill>
          <a:blip r:embed="rId14" cstate="print"/>
          <a:srcRect/>
          <a:stretch>
            <a:fillRect/>
          </a:stretch>
        </p:blipFill>
        <p:spPr bwMode="auto">
          <a:xfrm>
            <a:off x="3048000" y="4648200"/>
            <a:ext cx="5170340" cy="1049578"/>
          </a:xfrm>
          <a:prstGeom prst="rect">
            <a:avLst/>
          </a:prstGeom>
          <a:noFill/>
        </p:spPr>
      </p:pic>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112"/>
          <p:cNvGrpSpPr/>
          <p:nvPr/>
        </p:nvGrpSpPr>
        <p:grpSpPr>
          <a:xfrm>
            <a:off x="8534400" y="4648200"/>
            <a:ext cx="457200" cy="1828800"/>
            <a:chOff x="762000" y="4648200"/>
            <a:chExt cx="1905000" cy="1828800"/>
          </a:xfrm>
        </p:grpSpPr>
        <p:sp>
          <p:nvSpPr>
            <p:cNvPr id="63" name="Rounded Rectangle 62">
              <a:hlinkClick r:id="rId3" action="ppaction://hlinksldjump"/>
            </p:cNvPr>
            <p:cNvSpPr/>
            <p:nvPr/>
          </p:nvSpPr>
          <p:spPr>
            <a:xfrm>
              <a:off x="762000" y="4648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4" name="Rounded Rectangle 63">
              <a:hlinkClick r:id="rId4" action="ppaction://hlinksldjump"/>
            </p:cNvPr>
            <p:cNvSpPr/>
            <p:nvPr/>
          </p:nvSpPr>
          <p:spPr>
            <a:xfrm>
              <a:off x="762000" y="49530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5" name="Rounded Rectangle 64">
              <a:hlinkClick r:id="rId5" action="ppaction://hlinksldjump"/>
            </p:cNvPr>
            <p:cNvSpPr/>
            <p:nvPr/>
          </p:nvSpPr>
          <p:spPr>
            <a:xfrm>
              <a:off x="762000" y="52578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6" name="Rounded Rectangle 65">
              <a:hlinkClick r:id="rId6" action="ppaction://hlinksldjump"/>
            </p:cNvPr>
            <p:cNvSpPr/>
            <p:nvPr/>
          </p:nvSpPr>
          <p:spPr>
            <a:xfrm>
              <a:off x="762000" y="55626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7" name="Rounded Rectangle 66">
              <a:hlinkClick r:id="rId7" action="ppaction://hlinksldjump"/>
            </p:cNvPr>
            <p:cNvSpPr/>
            <p:nvPr/>
          </p:nvSpPr>
          <p:spPr>
            <a:xfrm>
              <a:off x="762000" y="58674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sp>
          <p:nvSpPr>
            <p:cNvPr id="68" name="Rounded Rectangle 67">
              <a:hlinkClick r:id="rId8" action="ppaction://hlinksldjump"/>
            </p:cNvPr>
            <p:cNvSpPr/>
            <p:nvPr/>
          </p:nvSpPr>
          <p:spPr>
            <a:xfrm>
              <a:off x="762000" y="6172200"/>
              <a:ext cx="1905000" cy="304800"/>
            </a:xfrm>
            <a:prstGeom prst="round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n-GB" sz="1400" b="1" dirty="0" smtClean="0">
                <a:solidFill>
                  <a:schemeClr val="tx1">
                    <a:lumMod val="50000"/>
                  </a:schemeClr>
                </a:solidFill>
                <a:latin typeface="Segoe Light" pitchFamily="34" charset="0"/>
              </a:endParaRPr>
            </a:p>
          </p:txBody>
        </p:sp>
      </p:grpSp>
      <p:sp>
        <p:nvSpPr>
          <p:cNvPr id="54" name="Round Diagonal Corner Rectangle 53"/>
          <p:cNvSpPr/>
          <p:nvPr/>
        </p:nvSpPr>
        <p:spPr bwMode="auto">
          <a:xfrm flipH="1">
            <a:off x="2362200" y="1828800"/>
            <a:ext cx="6477000" cy="4800600"/>
          </a:xfrm>
          <a:prstGeom prst="round2DiagRect">
            <a:avLst>
              <a:gd name="adj1" fmla="val 12520"/>
              <a:gd name="adj2" fmla="val 0"/>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lvl="0" algn="ctr" defTabSz="844550">
              <a:lnSpc>
                <a:spcPct val="90000"/>
              </a:lnSpc>
              <a:spcBef>
                <a:spcPct val="0"/>
              </a:spcBef>
              <a:spcAft>
                <a:spcPct val="35000"/>
              </a:spcAft>
            </a:pPr>
            <a:r>
              <a:rPr lang="en-GB" sz="2800" b="1" dirty="0" smtClean="0">
                <a:latin typeface="Segoe Semibold" pitchFamily="34" charset="0"/>
              </a:rPr>
              <a:t>Design Surface Extensibility</a:t>
            </a:r>
          </a:p>
        </p:txBody>
      </p:sp>
      <p:grpSp>
        <p:nvGrpSpPr>
          <p:cNvPr id="55" name="Group 95"/>
          <p:cNvGrpSpPr/>
          <p:nvPr/>
        </p:nvGrpSpPr>
        <p:grpSpPr>
          <a:xfrm>
            <a:off x="0" y="2968545"/>
            <a:ext cx="1811756" cy="2289255"/>
            <a:chOff x="7162800" y="2514600"/>
            <a:chExt cx="1964156" cy="2289255"/>
          </a:xfrm>
        </p:grpSpPr>
        <p:sp>
          <p:nvSpPr>
            <p:cNvPr id="56" name="Rounded Rectangle 6">
              <a:hlinkClick r:id="rId9" action="ppaction://hlinksldjump"/>
            </p:cNvPr>
            <p:cNvSpPr/>
            <p:nvPr/>
          </p:nvSpPr>
          <p:spPr>
            <a:xfrm>
              <a:off x="7162800" y="43434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Design Tooling</a:t>
              </a:r>
              <a:endParaRPr lang="en-GB" sz="1400" b="1" dirty="0">
                <a:solidFill>
                  <a:schemeClr val="tx1">
                    <a:lumMod val="50000"/>
                  </a:schemeClr>
                </a:solidFill>
              </a:endParaRPr>
            </a:p>
          </p:txBody>
        </p:sp>
        <p:sp>
          <p:nvSpPr>
            <p:cNvPr id="57" name="Rounded Rectangle 6">
              <a:hlinkClick r:id="rId10" action="ppaction://hlinksldjump"/>
            </p:cNvPr>
            <p:cNvSpPr/>
            <p:nvPr/>
          </p:nvSpPr>
          <p:spPr>
            <a:xfrm>
              <a:off x="7162800" y="38862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Out of Browser</a:t>
              </a:r>
              <a:endParaRPr lang="en-GB" sz="1400" b="1" dirty="0">
                <a:solidFill>
                  <a:schemeClr val="tx1">
                    <a:lumMod val="50000"/>
                  </a:schemeClr>
                </a:solidFill>
              </a:endParaRPr>
            </a:p>
          </p:txBody>
        </p:sp>
        <p:sp>
          <p:nvSpPr>
            <p:cNvPr id="58" name="Rounded Rectangle 6">
              <a:hlinkClick r:id="rId11" action="ppaction://hlinksldjump"/>
            </p:cNvPr>
            <p:cNvSpPr/>
            <p:nvPr/>
          </p:nvSpPr>
          <p:spPr>
            <a:xfrm>
              <a:off x="7162800" y="34290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Dev Productivity</a:t>
              </a:r>
              <a:endParaRPr lang="en-GB" sz="1400" b="1" dirty="0">
                <a:solidFill>
                  <a:schemeClr val="tx1">
                    <a:lumMod val="50000"/>
                  </a:schemeClr>
                </a:solidFill>
              </a:endParaRPr>
            </a:p>
          </p:txBody>
        </p:sp>
        <p:sp>
          <p:nvSpPr>
            <p:cNvPr id="59" name="Rounded Rectangle 6">
              <a:hlinkClick r:id="rId12" action="ppaction://hlinksldjump"/>
            </p:cNvPr>
            <p:cNvSpPr/>
            <p:nvPr/>
          </p:nvSpPr>
          <p:spPr>
            <a:xfrm>
              <a:off x="7162800" y="29718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Graphics</a:t>
              </a:r>
              <a:endParaRPr lang="en-GB" sz="1400" b="1" dirty="0">
                <a:solidFill>
                  <a:schemeClr val="tx1">
                    <a:lumMod val="50000"/>
                  </a:schemeClr>
                </a:solidFill>
              </a:endParaRPr>
            </a:p>
          </p:txBody>
        </p:sp>
        <p:sp>
          <p:nvSpPr>
            <p:cNvPr id="60" name="Rounded Rectangle 6">
              <a:hlinkClick r:id="rId13" action="ppaction://hlinksldjump"/>
            </p:cNvPr>
            <p:cNvSpPr/>
            <p:nvPr/>
          </p:nvSpPr>
          <p:spPr>
            <a:xfrm>
              <a:off x="7162800" y="2514600"/>
              <a:ext cx="1964156" cy="460455"/>
            </a:xfrm>
            <a:prstGeom prst="rect">
              <a:avLst/>
            </a:prstGeom>
            <a:ln>
              <a:noFill/>
            </a:ln>
          </p:spPr>
          <p:style>
            <a:lnRef idx="1">
              <a:schemeClr val="dk1"/>
            </a:lnRef>
            <a:fillRef idx="2">
              <a:schemeClr val="dk1"/>
            </a:fillRef>
            <a:effectRef idx="1">
              <a:schemeClr val="dk1"/>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solidFill>
                    <a:schemeClr val="tx1">
                      <a:lumMod val="50000"/>
                    </a:schemeClr>
                  </a:solidFill>
                </a:rPr>
                <a:t>Media</a:t>
              </a:r>
              <a:endParaRPr lang="en-GB" sz="1400" b="1" dirty="0">
                <a:solidFill>
                  <a:schemeClr val="tx1">
                    <a:lumMod val="50000"/>
                  </a:schemeClr>
                </a:solidFill>
              </a:endParaRPr>
            </a:p>
          </p:txBody>
        </p:sp>
      </p:grpSp>
      <p:sp>
        <p:nvSpPr>
          <p:cNvPr id="61" name="Isosceles Triangle 60"/>
          <p:cNvSpPr/>
          <p:nvPr/>
        </p:nvSpPr>
        <p:spPr bwMode="auto">
          <a:xfrm rot="16200000">
            <a:off x="1752600" y="4800600"/>
            <a:ext cx="685800" cy="533400"/>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9" name="Text Placeholder 5"/>
          <p:cNvSpPr txBox="1">
            <a:spLocks/>
          </p:cNvSpPr>
          <p:nvPr/>
        </p:nvSpPr>
        <p:spPr bwMode="auto">
          <a:xfrm>
            <a:off x="2590799" y="2667000"/>
            <a:ext cx="6096001" cy="17526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234950" lvl="0" indent="-234950"/>
            <a:r>
              <a:rPr lang="en-US" sz="1600" dirty="0" smtClean="0">
                <a:latin typeface="Segoe Semibold" pitchFamily="34" charset="0"/>
              </a:rPr>
              <a:t>	Custom project and item templates, custom context menu items, custom adorners on the design surface when a designer selects a custom component, and enhanced support for VS2010 extensibility APIs all help provide a </a:t>
            </a:r>
            <a:r>
              <a:rPr lang="en-US" sz="1600" dirty="0" smtClean="0">
                <a:solidFill>
                  <a:srgbClr val="00B0F0"/>
                </a:solidFill>
                <a:latin typeface="Segoe Semibold" pitchFamily="34" charset="0"/>
              </a:rPr>
              <a:t>fluid design and development environment</a:t>
            </a:r>
            <a:r>
              <a:rPr lang="en-US" sz="1600" dirty="0" smtClean="0">
                <a:latin typeface="Segoe Semibold" pitchFamily="34" charset="0"/>
              </a:rPr>
              <a:t> </a:t>
            </a:r>
            <a:endParaRPr lang="en-US" sz="1600" dirty="0">
              <a:latin typeface="Segoe Semibold" pitchFamily="34" charset="0"/>
            </a:endParaRPr>
          </a:p>
        </p:txBody>
      </p:sp>
      <p:sp>
        <p:nvSpPr>
          <p:cNvPr id="70" name="Rectangle 69"/>
          <p:cNvSpPr/>
          <p:nvPr/>
        </p:nvSpPr>
        <p:spPr>
          <a:xfrm>
            <a:off x="2667000" y="1219200"/>
            <a:ext cx="5791200" cy="400110"/>
          </a:xfrm>
          <a:prstGeom prst="rect">
            <a:avLst/>
          </a:prstGeom>
        </p:spPr>
        <p:txBody>
          <a:bodyPr wrap="square">
            <a:spAutoFit/>
          </a:bodyPr>
          <a:lstStyle/>
          <a:p>
            <a:pPr algn="ctr"/>
            <a:r>
              <a:rPr lang="en-GB" sz="2000" b="1" dirty="0" smtClean="0">
                <a:solidFill>
                  <a:srgbClr val="0070C0"/>
                </a:solidFill>
                <a:latin typeface="Segoe Semibold" pitchFamily="34" charset="0"/>
              </a:rPr>
              <a:t>Breakthrough Design w/ Expression Blend 3</a:t>
            </a:r>
            <a:endParaRPr lang="en-US" sz="2000" dirty="0">
              <a:solidFill>
                <a:srgbClr val="0070C0"/>
              </a:solidFill>
              <a:latin typeface="Segoe Semibold" pitchFamily="34" charset="0"/>
            </a:endParaRPr>
          </a:p>
        </p:txBody>
      </p:sp>
      <p:sp>
        <p:nvSpPr>
          <p:cNvPr id="77" name="Rounded Rectangle 76">
            <a:hlinkClick r:id="rId8" action="ppaction://hlinksldjump"/>
          </p:cNvPr>
          <p:cNvSpPr/>
          <p:nvPr/>
        </p:nvSpPr>
        <p:spPr>
          <a:xfrm>
            <a:off x="8534400" y="6172200"/>
            <a:ext cx="457200" cy="304800"/>
          </a:xfrm>
          <a:prstGeom prst="round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endParaRPr lang="en-GB" sz="1400" b="1" dirty="0" smtClean="0"/>
          </a:p>
        </p:txBody>
      </p:sp>
      <p:sp>
        <p:nvSpPr>
          <p:cNvPr id="78" name="Rounded Rectangle 6">
            <a:hlinkClick r:id="rId9" action="ppaction://hlinksldjump"/>
          </p:cNvPr>
          <p:cNvSpPr/>
          <p:nvPr/>
        </p:nvSpPr>
        <p:spPr>
          <a:xfrm>
            <a:off x="0" y="4797345"/>
            <a:ext cx="1811756" cy="460455"/>
          </a:xfrm>
          <a:prstGeom prst="rect">
            <a:avLst/>
          </a:prstGeom>
        </p:spPr>
        <p:style>
          <a:lnRef idx="1">
            <a:schemeClr val="accent2"/>
          </a:lnRef>
          <a:fillRef idx="2">
            <a:schemeClr val="accent2"/>
          </a:fillRef>
          <a:effectRef idx="1">
            <a:schemeClr val="accent2"/>
          </a:effectRef>
          <a:fontRef idx="minor">
            <a:schemeClr val="dk1"/>
          </a:fontRef>
        </p:style>
        <p:txBody>
          <a:bodyPr spcFirstLastPara="0" vert="horz" wrap="square" lIns="106680" tIns="106680" rIns="106680" bIns="106680" numCol="1" spcCol="1270" anchor="ctr" anchorCtr="0">
            <a:noAutofit/>
          </a:bodyPr>
          <a:lstStyle/>
          <a:p>
            <a:pPr algn="r" defTabSz="1244600">
              <a:lnSpc>
                <a:spcPct val="90000"/>
              </a:lnSpc>
              <a:spcBef>
                <a:spcPct val="0"/>
              </a:spcBef>
              <a:spcAft>
                <a:spcPct val="35000"/>
              </a:spcAft>
            </a:pPr>
            <a:r>
              <a:rPr lang="en-GB" sz="1400" b="1" dirty="0" smtClean="0"/>
              <a:t>Design Tooling</a:t>
            </a:r>
            <a:endParaRPr lang="en-GB" sz="1400" b="1" dirty="0"/>
          </a:p>
        </p:txBody>
      </p:sp>
      <p:sp>
        <p:nvSpPr>
          <p:cNvPr id="2" name="Title 1"/>
          <p:cNvSpPr>
            <a:spLocks noGrp="1"/>
          </p:cNvSpPr>
          <p:nvPr>
            <p:ph type="title"/>
          </p:nvPr>
        </p:nvSpPr>
        <p:spPr>
          <a:xfrm>
            <a:off x="304800" y="381000"/>
            <a:ext cx="8534400" cy="886397"/>
          </a:xfrm>
        </p:spPr>
        <p:txBody>
          <a:bodyPr/>
          <a:lstStyle/>
          <a:p>
            <a:pPr lvl="0" defTabSz="1244600">
              <a:spcAft>
                <a:spcPct val="35000"/>
              </a:spcAft>
            </a:pPr>
            <a:r>
              <a:rPr lang="en-GB" sz="3200" dirty="0" err="1" smtClean="0">
                <a:latin typeface="Segoe Semibold" pitchFamily="34" charset="0"/>
              </a:rPr>
              <a:t>Silverlight</a:t>
            </a:r>
            <a:r>
              <a:rPr lang="en-GB" sz="3200" dirty="0" smtClean="0">
                <a:latin typeface="Segoe Semibold" pitchFamily="34" charset="0"/>
              </a:rPr>
              <a:t> 3 </a:t>
            </a:r>
            <a:r>
              <a:rPr lang="en-GB" sz="3200" dirty="0" smtClean="0"/>
              <a:t>New Capabilities : Design Tooling</a:t>
            </a:r>
            <a:endParaRPr lang="en-GB" sz="3200" dirty="0"/>
          </a:p>
        </p:txBody>
      </p:sp>
      <p:pic>
        <p:nvPicPr>
          <p:cNvPr id="23" name="Picture 2" descr="C:\Users\judy.shi\Desktop\1-5\5.5.png"/>
          <p:cNvPicPr>
            <a:picLocks noChangeAspect="1" noChangeArrowheads="1"/>
          </p:cNvPicPr>
          <p:nvPr/>
        </p:nvPicPr>
        <p:blipFill>
          <a:blip r:embed="rId14" cstate="print"/>
          <a:srcRect/>
          <a:stretch>
            <a:fillRect/>
          </a:stretch>
        </p:blipFill>
        <p:spPr bwMode="auto">
          <a:xfrm>
            <a:off x="2895600" y="4343400"/>
            <a:ext cx="5373715" cy="1905000"/>
          </a:xfrm>
          <a:prstGeom prst="rect">
            <a:avLst/>
          </a:prstGeom>
          <a:noFill/>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why?</a:t>
            </a:r>
            <a:endParaRPr lang="en-US" dirty="0"/>
          </a:p>
        </p:txBody>
      </p:sp>
      <p:sp>
        <p:nvSpPr>
          <p:cNvPr id="3" name="Text Placeholder 2"/>
          <p:cNvSpPr>
            <a:spLocks noGrp="1"/>
          </p:cNvSpPr>
          <p:nvPr>
            <p:ph type="body" sz="quarter" idx="10"/>
          </p:nvPr>
        </p:nvSpPr>
        <p:spPr>
          <a:xfrm>
            <a:off x="359833" y="1203854"/>
            <a:ext cx="8382000" cy="3754874"/>
          </a:xfrm>
        </p:spPr>
        <p:txBody>
          <a:bodyPr/>
          <a:lstStyle/>
          <a:p>
            <a:r>
              <a:rPr lang="en-US" dirty="0" smtClean="0"/>
              <a:t>HTML/</a:t>
            </a:r>
            <a:r>
              <a:rPr lang="en-US" dirty="0" err="1" smtClean="0"/>
              <a:t>Javascript</a:t>
            </a:r>
            <a:r>
              <a:rPr lang="en-US" dirty="0" smtClean="0"/>
              <a:t> or Silverlight?</a:t>
            </a:r>
          </a:p>
          <a:p>
            <a:pPr lvl="1"/>
            <a:r>
              <a:rPr lang="en-US" dirty="0" smtClean="0"/>
              <a:t>YES!</a:t>
            </a:r>
          </a:p>
          <a:p>
            <a:r>
              <a:rPr lang="en-US" dirty="0" smtClean="0"/>
              <a:t>Use the best tool for the job</a:t>
            </a:r>
          </a:p>
          <a:p>
            <a:pPr lvl="1"/>
            <a:r>
              <a:rPr lang="en-US" dirty="0" smtClean="0"/>
              <a:t>Silverlight benefits in application development</a:t>
            </a:r>
          </a:p>
          <a:p>
            <a:pPr lvl="2"/>
            <a:r>
              <a:rPr lang="en-US" dirty="0" smtClean="0"/>
              <a:t>.NET Development / Debugging / Maintenance</a:t>
            </a:r>
          </a:p>
          <a:p>
            <a:pPr lvl="2"/>
            <a:r>
              <a:rPr lang="en-US" dirty="0" smtClean="0"/>
              <a:t>Performance (code, graphics)</a:t>
            </a:r>
          </a:p>
          <a:p>
            <a:pPr lvl="2"/>
            <a:r>
              <a:rPr lang="en-US" dirty="0" smtClean="0"/>
              <a:t>More advanced experiences, often simpler code</a:t>
            </a:r>
          </a:p>
          <a:p>
            <a:pPr lvl="3"/>
            <a:r>
              <a:rPr lang="en-US" dirty="0" smtClean="0"/>
              <a:t>RIA Services - </a:t>
            </a:r>
            <a:r>
              <a:rPr lang="en-US" dirty="0" smtClean="0">
                <a:hlinkClick r:id="rId2"/>
              </a:rPr>
              <a:t>http://code.msdn.microsoft.com/RiaServices</a:t>
            </a:r>
            <a:endParaRPr lang="en-US" dirty="0" smtClean="0"/>
          </a:p>
          <a:p>
            <a:pPr lvl="3"/>
            <a:r>
              <a:rPr lang="en-US" dirty="0" smtClean="0"/>
              <a:t>Media applications</a:t>
            </a:r>
          </a:p>
          <a:p>
            <a:pPr lvl="3"/>
            <a:r>
              <a:rPr lang="en-US" dirty="0" smtClean="0"/>
              <a:t>(just a few examples)</a:t>
            </a:r>
          </a:p>
          <a:p>
            <a:pPr lvl="2"/>
            <a:r>
              <a:rPr lang="en-US" dirty="0" smtClean="0"/>
              <a:t>Developer / Designer workflow</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0" y="0"/>
            <a:ext cx="9144000" cy="6858000"/>
          </a:xfrm>
          <a:prstGeom prst="rect">
            <a:avLst/>
          </a:prstGeom>
          <a:solidFill>
            <a:srgbClr val="303742"/>
          </a:solidFill>
          <a:ln/>
          <a:scene3d>
            <a:camera prst="orthographicFront" fov="0">
              <a:rot lat="0" lon="0" rev="0"/>
            </a:camera>
            <a:lightRig rig="glow" dir="t">
              <a:rot lat="0" lon="0" rev="6360000"/>
            </a:lightRig>
          </a:scene3d>
          <a:sp3d contourW="1000" prstMaterial="flat">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t"/>
          <a:lstStyle/>
          <a:p>
            <a:pPr marR="0" indent="0" algn="ctr" defTabSz="844550" fontAlgn="base">
              <a:lnSpc>
                <a:spcPct val="90000"/>
              </a:lnSpc>
              <a:spcBef>
                <a:spcPct val="0"/>
              </a:spcBef>
              <a:spcAft>
                <a:spcPct val="35000"/>
              </a:spcAft>
              <a:buClrTx/>
              <a:buSzTx/>
              <a:buFontTx/>
              <a:buNone/>
              <a:tabLst/>
            </a:pPr>
            <a:r>
              <a:rPr lang="en-US" sz="2800" b="1" dirty="0" smtClean="0">
                <a:latin typeface="Segoe Semibold" pitchFamily="34" charset="0"/>
              </a:rPr>
              <a:t>       </a:t>
            </a:r>
          </a:p>
        </p:txBody>
      </p:sp>
      <p:sp>
        <p:nvSpPr>
          <p:cNvPr id="44" name="Down Arrow Callout 43"/>
          <p:cNvSpPr/>
          <p:nvPr/>
        </p:nvSpPr>
        <p:spPr bwMode="auto">
          <a:xfrm>
            <a:off x="304800" y="1676400"/>
            <a:ext cx="8458200" cy="1905000"/>
          </a:xfrm>
          <a:prstGeom prst="downArrowCallout">
            <a:avLst>
              <a:gd name="adj1" fmla="val 29225"/>
              <a:gd name="adj2" fmla="val 29826"/>
              <a:gd name="adj3" fmla="val 18915"/>
              <a:gd name="adj4" fmla="val 5758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42" name="Expression" descr="Expression-Studio_bL"/>
          <p:cNvPicPr preferRelativeResize="0">
            <a:picLocks noChangeAspect="1" noChangeArrowheads="1"/>
          </p:cNvPicPr>
          <p:nvPr/>
        </p:nvPicPr>
        <p:blipFill>
          <a:blip r:embed="rId3" cstate="print">
            <a:lum bright="100000" contrast="100000"/>
          </a:blip>
          <a:srcRect/>
          <a:stretch>
            <a:fillRect/>
          </a:stretch>
        </p:blipFill>
        <p:spPr bwMode="invGray">
          <a:xfrm>
            <a:off x="5936917" y="1905000"/>
            <a:ext cx="2445083" cy="528573"/>
          </a:xfrm>
          <a:prstGeom prst="rect">
            <a:avLst/>
          </a:prstGeom>
          <a:noFill/>
          <a:ln w="9525">
            <a:noFill/>
            <a:miter lim="800000"/>
            <a:headEnd/>
            <a:tailEnd/>
          </a:ln>
          <a:effectLst>
            <a:outerShdw blurRad="12700" dist="38100" dir="2700000" sx="98000" sy="98000" algn="tl" rotWithShape="0">
              <a:prstClr val="black">
                <a:alpha val="56000"/>
              </a:prstClr>
            </a:outerShdw>
          </a:effectLst>
        </p:spPr>
      </p:pic>
      <p:pic>
        <p:nvPicPr>
          <p:cNvPr id="47" name="Picture 3" descr="Visual Studio 2005 logo h white"/>
          <p:cNvPicPr>
            <a:picLocks noChangeAspect="1" noChangeArrowheads="1"/>
          </p:cNvPicPr>
          <p:nvPr/>
        </p:nvPicPr>
        <p:blipFill>
          <a:blip r:embed="rId4" cstate="print"/>
          <a:srcRect/>
          <a:stretch>
            <a:fillRect/>
          </a:stretch>
        </p:blipFill>
        <p:spPr bwMode="invGray">
          <a:xfrm>
            <a:off x="582174" y="1986784"/>
            <a:ext cx="2463527" cy="385514"/>
          </a:xfrm>
          <a:prstGeom prst="rect">
            <a:avLst/>
          </a:prstGeom>
          <a:noFill/>
          <a:ln w="9525">
            <a:noFill/>
            <a:miter lim="800000"/>
            <a:headEnd/>
            <a:tailEnd/>
          </a:ln>
        </p:spPr>
      </p:pic>
      <p:grpSp>
        <p:nvGrpSpPr>
          <p:cNvPr id="6" name="Group 61"/>
          <p:cNvGrpSpPr/>
          <p:nvPr/>
        </p:nvGrpSpPr>
        <p:grpSpPr>
          <a:xfrm>
            <a:off x="2743200" y="4495800"/>
            <a:ext cx="3768436" cy="1295400"/>
            <a:chOff x="3124200" y="4191000"/>
            <a:chExt cx="2438400" cy="838200"/>
          </a:xfrm>
        </p:grpSpPr>
        <p:pic>
          <p:nvPicPr>
            <p:cNvPr id="7" name="Picture 3" descr="\\sharepoint\sites\silverlight\Marketing\Branding\Logo_Lockups_r\Logo_Lockups_r\vertical_r\Sl_v_rgb_r.png"/>
            <p:cNvPicPr>
              <a:picLocks noChangeAspect="1" noChangeArrowheads="1"/>
            </p:cNvPicPr>
            <p:nvPr/>
          </p:nvPicPr>
          <p:blipFill>
            <a:blip r:embed="rId5" cstate="print"/>
            <a:srcRect b="28794"/>
            <a:stretch>
              <a:fillRect/>
            </a:stretch>
          </p:blipFill>
          <p:spPr bwMode="auto">
            <a:xfrm>
              <a:off x="3124200" y="4191000"/>
              <a:ext cx="990600" cy="838200"/>
            </a:xfrm>
            <a:prstGeom prst="rect">
              <a:avLst/>
            </a:prstGeom>
            <a:noFill/>
          </p:spPr>
        </p:pic>
        <p:pic>
          <p:nvPicPr>
            <p:cNvPr id="8" name="Picture 3" descr="\\sharepoint\sites\silverlight\Marketing\Branding\Logo_Lockups_r\Logo_Lockups_r\vertical_r\Sl_v_rgb_r.png"/>
            <p:cNvPicPr>
              <a:picLocks noChangeAspect="1" noChangeArrowheads="1"/>
            </p:cNvPicPr>
            <p:nvPr/>
          </p:nvPicPr>
          <p:blipFill>
            <a:blip r:embed="rId5" cstate="print"/>
            <a:srcRect t="64732"/>
            <a:stretch>
              <a:fillRect/>
            </a:stretch>
          </p:blipFill>
          <p:spPr bwMode="auto">
            <a:xfrm>
              <a:off x="4114800" y="4346235"/>
              <a:ext cx="1447800" cy="606765"/>
            </a:xfrm>
            <a:prstGeom prst="rect">
              <a:avLst/>
            </a:prstGeom>
            <a:noFill/>
          </p:spPr>
        </p:pic>
      </p:grpSp>
      <p:pic>
        <p:nvPicPr>
          <p:cNvPr id="10" name="Picture 9" descr="NET-WPF_rgb_r.png"/>
          <p:cNvPicPr>
            <a:picLocks noChangeAspect="1"/>
          </p:cNvPicPr>
          <p:nvPr/>
        </p:nvPicPr>
        <p:blipFill>
          <a:blip r:embed="rId6" cstate="print"/>
          <a:stretch>
            <a:fillRect/>
          </a:stretch>
        </p:blipFill>
        <p:spPr>
          <a:xfrm>
            <a:off x="4648200" y="6080760"/>
            <a:ext cx="2986409" cy="548640"/>
          </a:xfrm>
          <a:prstGeom prst="rect">
            <a:avLst/>
          </a:prstGeom>
        </p:spPr>
      </p:pic>
      <p:pic>
        <p:nvPicPr>
          <p:cNvPr id="33" name="Picture 32" descr="NET-ASP_rgb_r.png"/>
          <p:cNvPicPr>
            <a:picLocks noChangeAspect="1"/>
          </p:cNvPicPr>
          <p:nvPr/>
        </p:nvPicPr>
        <p:blipFill>
          <a:blip r:embed="rId7" cstate="print"/>
          <a:stretch>
            <a:fillRect/>
          </a:stretch>
        </p:blipFill>
        <p:spPr>
          <a:xfrm>
            <a:off x="1752600" y="6080760"/>
            <a:ext cx="2692296" cy="548640"/>
          </a:xfrm>
          <a:prstGeom prst="rect">
            <a:avLst/>
          </a:prstGeom>
        </p:spPr>
      </p:pic>
      <p:sp>
        <p:nvSpPr>
          <p:cNvPr id="29" name="Rounded Rectangle 28"/>
          <p:cNvSpPr/>
          <p:nvPr/>
        </p:nvSpPr>
        <p:spPr bwMode="auto">
          <a:xfrm>
            <a:off x="6477000" y="2590800"/>
            <a:ext cx="1219200" cy="4572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Design</a:t>
            </a:r>
          </a:p>
        </p:txBody>
      </p:sp>
      <p:sp>
        <p:nvSpPr>
          <p:cNvPr id="30" name="Rounded Rectangle 29"/>
          <p:cNvSpPr/>
          <p:nvPr/>
        </p:nvSpPr>
        <p:spPr bwMode="auto">
          <a:xfrm>
            <a:off x="1295400" y="2590800"/>
            <a:ext cx="1219200" cy="4572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Develop</a:t>
            </a:r>
          </a:p>
        </p:txBody>
      </p:sp>
      <p:sp>
        <p:nvSpPr>
          <p:cNvPr id="55" name="Rectangle 54"/>
          <p:cNvSpPr/>
          <p:nvPr/>
        </p:nvSpPr>
        <p:spPr>
          <a:xfrm>
            <a:off x="3429000" y="1915180"/>
            <a:ext cx="2209800" cy="523220"/>
          </a:xfrm>
          <a:prstGeom prst="rect">
            <a:avLst/>
          </a:prstGeom>
        </p:spPr>
        <p:txBody>
          <a:bodyPr wrap="square">
            <a:spAutoFit/>
          </a:bodyPr>
          <a:lstStyle/>
          <a:p>
            <a:pPr algn="ctr"/>
            <a:r>
              <a:rPr lang="en-GB" sz="1400" dirty="0" smtClean="0">
                <a:effectLst>
                  <a:outerShdw blurRad="50800" dist="38100" dir="2700000" algn="tl" rotWithShape="0">
                    <a:prstClr val="black">
                      <a:alpha val="40000"/>
                    </a:prstClr>
                  </a:outerShdw>
                </a:effectLst>
                <a:latin typeface="Segoe Semibold" pitchFamily="34" charset="0"/>
              </a:rPr>
              <a:t>Consistent Tools &amp; Application Model</a:t>
            </a:r>
            <a:endParaRPr lang="en-US" sz="1400" dirty="0">
              <a:effectLst>
                <a:outerShdw blurRad="50800" dist="38100" dir="2700000" algn="tl" rotWithShape="0">
                  <a:prstClr val="black">
                    <a:alpha val="40000"/>
                  </a:prstClr>
                </a:outerShdw>
              </a:effectLst>
              <a:latin typeface="Segoe Semibold" pitchFamily="34" charset="0"/>
            </a:endParaRPr>
          </a:p>
        </p:txBody>
      </p:sp>
      <p:grpSp>
        <p:nvGrpSpPr>
          <p:cNvPr id="46" name="Group 45"/>
          <p:cNvGrpSpPr/>
          <p:nvPr/>
        </p:nvGrpSpPr>
        <p:grpSpPr>
          <a:xfrm>
            <a:off x="76200" y="2590800"/>
            <a:ext cx="8610600" cy="3962400"/>
            <a:chOff x="76200" y="2590800"/>
            <a:chExt cx="8610600" cy="3962400"/>
          </a:xfrm>
        </p:grpSpPr>
        <p:grpSp>
          <p:nvGrpSpPr>
            <p:cNvPr id="54" name="Group 53"/>
            <p:cNvGrpSpPr/>
            <p:nvPr/>
          </p:nvGrpSpPr>
          <p:grpSpPr>
            <a:xfrm>
              <a:off x="7103578" y="4660931"/>
              <a:ext cx="1564771" cy="1892269"/>
              <a:chOff x="7103578" y="3491022"/>
              <a:chExt cx="1564771" cy="1892269"/>
            </a:xfrm>
          </p:grpSpPr>
          <p:pic>
            <p:nvPicPr>
              <p:cNvPr id="38" name="Picture 7" descr="C:\Program Files\Microsoft Resource DVD Artwork\DVD_ART\Artwork_Imagery\HARDWARE_IMAGERY\Photos - OEM Hardware\Computer\Vista Media Center\Dell 2010 Windows Vista Desktop.png"/>
              <p:cNvPicPr>
                <a:picLocks noChangeAspect="1" noChangeArrowheads="1"/>
              </p:cNvPicPr>
              <p:nvPr/>
            </p:nvPicPr>
            <p:blipFill>
              <a:blip r:embed="rId8" cstate="print"/>
              <a:srcRect/>
              <a:stretch>
                <a:fillRect/>
              </a:stretch>
            </p:blipFill>
            <p:spPr bwMode="auto">
              <a:xfrm>
                <a:off x="7543800" y="3491022"/>
                <a:ext cx="990600" cy="852378"/>
              </a:xfrm>
              <a:prstGeom prst="rect">
                <a:avLst/>
              </a:prstGeom>
              <a:noFill/>
              <a:effectLst>
                <a:outerShdw blurRad="76200" dir="18900000" sy="23000" kx="-1200000" algn="bl" rotWithShape="0">
                  <a:prstClr val="black">
                    <a:alpha val="20000"/>
                  </a:prstClr>
                </a:outerShdw>
              </a:effectLst>
            </p:spPr>
          </p:pic>
          <p:pic>
            <p:nvPicPr>
              <p:cNvPr id="39" name="Picture 2" descr="C:\Program Files\Microsoft Resource DVD Artwork\DVD_ART\Artwork_Imagery\HARDWARE_IMAGERY\Photos - Microsoft Hardware\Xbox\Xbox 360 console and controller.png"/>
              <p:cNvPicPr>
                <a:picLocks noChangeAspect="1" noChangeArrowheads="1"/>
              </p:cNvPicPr>
              <p:nvPr/>
            </p:nvPicPr>
            <p:blipFill>
              <a:blip r:embed="rId9" cstate="print"/>
              <a:srcRect/>
              <a:stretch>
                <a:fillRect/>
              </a:stretch>
            </p:blipFill>
            <p:spPr bwMode="auto">
              <a:xfrm>
                <a:off x="7848600" y="4522296"/>
                <a:ext cx="819749" cy="860995"/>
              </a:xfrm>
              <a:prstGeom prst="rect">
                <a:avLst/>
              </a:prstGeom>
              <a:noFill/>
              <a:effectLst>
                <a:outerShdw blurRad="76200" dir="18900000" sy="23000" kx="-1200000" algn="bl" rotWithShape="0">
                  <a:prstClr val="black">
                    <a:alpha val="20000"/>
                  </a:prstClr>
                </a:outerShdw>
              </a:effectLst>
            </p:spPr>
          </p:pic>
          <p:pic>
            <p:nvPicPr>
              <p:cNvPr id="40" name="Picture 39" descr="Samsung BlackJack Cingular.png"/>
              <p:cNvPicPr>
                <a:picLocks noChangeAspect="1"/>
              </p:cNvPicPr>
              <p:nvPr/>
            </p:nvPicPr>
            <p:blipFill>
              <a:blip r:embed="rId10" cstate="print"/>
              <a:stretch>
                <a:fillRect/>
              </a:stretch>
            </p:blipFill>
            <p:spPr>
              <a:xfrm rot="19586959">
                <a:off x="7103578" y="4059788"/>
                <a:ext cx="394686" cy="731915"/>
              </a:xfrm>
              <a:prstGeom prst="rect">
                <a:avLst/>
              </a:prstGeom>
              <a:noFill/>
              <a:ln w="9525">
                <a:noFill/>
                <a:miter lim="800000"/>
                <a:headEnd/>
                <a:tailEnd/>
              </a:ln>
              <a:effectLst>
                <a:outerShdw blurRad="76200" dir="18900000" sy="23000" kx="-1200000" algn="bl" rotWithShape="0">
                  <a:prstClr val="black">
                    <a:alpha val="20000"/>
                  </a:prstClr>
                </a:outerShdw>
              </a:effectLst>
            </p:spPr>
          </p:pic>
        </p:grpSp>
        <p:grpSp>
          <p:nvGrpSpPr>
            <p:cNvPr id="43" name="Group 42"/>
            <p:cNvGrpSpPr/>
            <p:nvPr/>
          </p:nvGrpSpPr>
          <p:grpSpPr>
            <a:xfrm>
              <a:off x="76200" y="4724400"/>
              <a:ext cx="1401019" cy="1766337"/>
              <a:chOff x="76200" y="3760296"/>
              <a:chExt cx="1401019" cy="1766337"/>
            </a:xfrm>
          </p:grpSpPr>
          <p:pic>
            <p:nvPicPr>
              <p:cNvPr id="34" name="Picture 33" descr="FirefoxLogo-big.png"/>
              <p:cNvPicPr>
                <a:picLocks noChangeAspect="1"/>
              </p:cNvPicPr>
              <p:nvPr/>
            </p:nvPicPr>
            <p:blipFill>
              <a:blip r:embed="rId11" cstate="print"/>
              <a:stretch>
                <a:fillRect/>
              </a:stretch>
            </p:blipFill>
            <p:spPr>
              <a:xfrm>
                <a:off x="76200" y="4424230"/>
                <a:ext cx="708471" cy="614649"/>
              </a:xfrm>
              <a:prstGeom prst="rect">
                <a:avLst/>
              </a:prstGeom>
              <a:effectLst>
                <a:outerShdw blurRad="76200" dir="13500000" sy="23000" kx="1200000" algn="br" rotWithShape="0">
                  <a:prstClr val="black">
                    <a:alpha val="20000"/>
                  </a:prstClr>
                </a:outerShdw>
              </a:effectLst>
            </p:spPr>
          </p:pic>
          <p:pic>
            <p:nvPicPr>
              <p:cNvPr id="37" name="Picture 5" descr="C:\Program Files\Microsoft Resource DVD Artwork\DVD_ART\BoxShots_Logos\Internet Explorer\Internet Exlorer 7 logo bug.png"/>
              <p:cNvPicPr>
                <a:picLocks noChangeAspect="1" noChangeArrowheads="1"/>
              </p:cNvPicPr>
              <p:nvPr/>
            </p:nvPicPr>
            <p:blipFill>
              <a:blip r:embed="rId12" cstate="print"/>
              <a:srcRect/>
              <a:stretch>
                <a:fillRect/>
              </a:stretch>
            </p:blipFill>
            <p:spPr bwMode="auto">
              <a:xfrm>
                <a:off x="670669" y="3760296"/>
                <a:ext cx="777131" cy="740134"/>
              </a:xfrm>
              <a:prstGeom prst="rect">
                <a:avLst/>
              </a:prstGeom>
              <a:noFill/>
              <a:effectLst>
                <a:outerShdw blurRad="76200" dir="13500000" sy="23000" kx="1200000" algn="br" rotWithShape="0">
                  <a:prstClr val="black">
                    <a:alpha val="20000"/>
                  </a:prstClr>
                </a:outerShdw>
              </a:effectLst>
            </p:spPr>
          </p:pic>
          <p:pic>
            <p:nvPicPr>
              <p:cNvPr id="41" name="Picture 40" descr="Safari-good.png"/>
              <p:cNvPicPr>
                <a:picLocks noChangeAspect="1"/>
              </p:cNvPicPr>
              <p:nvPr/>
            </p:nvPicPr>
            <p:blipFill>
              <a:blip r:embed="rId13" cstate="print"/>
              <a:stretch>
                <a:fillRect/>
              </a:stretch>
            </p:blipFill>
            <p:spPr>
              <a:xfrm rot="21126257">
                <a:off x="764741" y="4796372"/>
                <a:ext cx="712478" cy="730261"/>
              </a:xfrm>
              <a:prstGeom prst="rect">
                <a:avLst/>
              </a:prstGeom>
              <a:effectLst>
                <a:outerShdw blurRad="76200" dir="13500000" sy="23000" kx="1200000" algn="br" rotWithShape="0">
                  <a:prstClr val="black">
                    <a:alpha val="20000"/>
                  </a:prstClr>
                </a:outerShdw>
              </a:effectLst>
            </p:spPr>
          </p:pic>
        </p:grpSp>
        <p:sp>
          <p:nvSpPr>
            <p:cNvPr id="31" name="Rounded Rectangle 30"/>
            <p:cNvSpPr/>
            <p:nvPr/>
          </p:nvSpPr>
          <p:spPr bwMode="auto">
            <a:xfrm>
              <a:off x="3962400" y="2590800"/>
              <a:ext cx="1219200" cy="4572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Deploy</a:t>
              </a:r>
            </a:p>
          </p:txBody>
        </p:sp>
        <p:sp>
          <p:nvSpPr>
            <p:cNvPr id="32" name="Rounded Rectangle 31"/>
            <p:cNvSpPr/>
            <p:nvPr/>
          </p:nvSpPr>
          <p:spPr bwMode="auto">
            <a:xfrm>
              <a:off x="457200" y="3911798"/>
              <a:ext cx="1219200" cy="4572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Browser</a:t>
              </a:r>
            </a:p>
          </p:txBody>
        </p:sp>
        <p:sp>
          <p:nvSpPr>
            <p:cNvPr id="35" name="Rounded Rectangle 34"/>
            <p:cNvSpPr/>
            <p:nvPr/>
          </p:nvSpPr>
          <p:spPr bwMode="auto">
            <a:xfrm>
              <a:off x="7467600" y="3911798"/>
              <a:ext cx="1219200" cy="4572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Client</a:t>
              </a:r>
            </a:p>
          </p:txBody>
        </p:sp>
        <p:grpSp>
          <p:nvGrpSpPr>
            <p:cNvPr id="62" name="Group 61"/>
            <p:cNvGrpSpPr/>
            <p:nvPr/>
          </p:nvGrpSpPr>
          <p:grpSpPr>
            <a:xfrm>
              <a:off x="990600" y="3486090"/>
              <a:ext cx="7086600" cy="857310"/>
              <a:chOff x="2514600" y="3200400"/>
              <a:chExt cx="4038600" cy="3340908"/>
            </a:xfrm>
          </p:grpSpPr>
          <p:sp>
            <p:nvSpPr>
              <p:cNvPr id="60" name="Rectangle 59"/>
              <p:cNvSpPr/>
              <p:nvPr/>
            </p:nvSpPr>
            <p:spPr>
              <a:xfrm>
                <a:off x="2905432" y="4982093"/>
                <a:ext cx="3256935" cy="1559215"/>
              </a:xfrm>
              <a:prstGeom prst="rect">
                <a:avLst/>
              </a:prstGeom>
            </p:spPr>
            <p:txBody>
              <a:bodyPr wrap="square">
                <a:spAutoFit/>
              </a:bodyPr>
              <a:lstStyle/>
              <a:p>
                <a:pPr algn="ctr"/>
                <a:r>
                  <a:rPr lang="en-GB" sz="2000" dirty="0" smtClean="0">
                    <a:effectLst>
                      <a:outerShdw blurRad="50800" dist="38100" dir="2700000" algn="tl" rotWithShape="0">
                        <a:prstClr val="black">
                          <a:alpha val="40000"/>
                        </a:prstClr>
                      </a:outerShdw>
                    </a:effectLst>
                    <a:latin typeface="Segoe Semibold" pitchFamily="34" charset="0"/>
                  </a:rPr>
                  <a:t>User Experience Continuum</a:t>
                </a:r>
                <a:endParaRPr lang="en-US" sz="2000" dirty="0">
                  <a:effectLst>
                    <a:outerShdw blurRad="50800" dist="38100" dir="2700000" algn="tl" rotWithShape="0">
                      <a:prstClr val="black">
                        <a:alpha val="40000"/>
                      </a:prstClr>
                    </a:outerShdw>
                  </a:effectLst>
                  <a:latin typeface="Segoe Semibold" pitchFamily="34" charset="0"/>
                </a:endParaRPr>
              </a:p>
            </p:txBody>
          </p:sp>
          <p:sp>
            <p:nvSpPr>
              <p:cNvPr id="61" name="Right Brace 60"/>
              <p:cNvSpPr/>
              <p:nvPr/>
            </p:nvSpPr>
            <p:spPr>
              <a:xfrm rot="16200000">
                <a:off x="3924300" y="1790700"/>
                <a:ext cx="1219200" cy="4038600"/>
              </a:xfrm>
              <a:prstGeom prst="rightBrace">
                <a:avLst/>
              </a:prstGeom>
              <a:ln cmpd="sng"/>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grpSp>
      </p:grpSp>
      <p:pic>
        <p:nvPicPr>
          <p:cNvPr id="11" name="Picture 10" descr="NET_v_rgb_r hi rez white.png"/>
          <p:cNvPicPr>
            <a:picLocks noChangeAspect="1"/>
          </p:cNvPicPr>
          <p:nvPr/>
        </p:nvPicPr>
        <p:blipFill>
          <a:blip r:embed="rId14" cstate="print"/>
          <a:stretch>
            <a:fillRect/>
          </a:stretch>
        </p:blipFill>
        <p:spPr>
          <a:xfrm>
            <a:off x="7467600" y="152400"/>
            <a:ext cx="1447800" cy="1382448"/>
          </a:xfrm>
          <a:prstGeom prst="rect">
            <a:avLst/>
          </a:prstGeom>
        </p:spPr>
      </p:pic>
      <p:sp>
        <p:nvSpPr>
          <p:cNvPr id="45" name="Title 1"/>
          <p:cNvSpPr>
            <a:spLocks noGrp="1"/>
          </p:cNvSpPr>
          <p:nvPr>
            <p:ph type="title"/>
          </p:nvPr>
        </p:nvSpPr>
        <p:spPr>
          <a:xfrm>
            <a:off x="360363" y="457200"/>
            <a:ext cx="8382000" cy="775597"/>
          </a:xfrm>
        </p:spPr>
        <p:txBody>
          <a:bodyPr/>
          <a:lstStyle/>
          <a:p>
            <a:r>
              <a:rPr lang="en-GB" sz="3200" dirty="0" smtClean="0">
                <a:solidFill>
                  <a:schemeClr val="tx1"/>
                </a:solidFill>
                <a:latin typeface="Segoe Light"/>
              </a:rPr>
              <a:t>Microsoft .NET Application Platform</a:t>
            </a:r>
            <a:br>
              <a:rPr lang="en-GB" sz="3200" dirty="0" smtClean="0">
                <a:solidFill>
                  <a:schemeClr val="tx1"/>
                </a:solidFill>
                <a:latin typeface="Segoe Light"/>
              </a:rPr>
            </a:br>
            <a:r>
              <a:rPr lang="en-GB" sz="2400" dirty="0" smtClean="0">
                <a:solidFill>
                  <a:schemeClr val="tx1"/>
                </a:solidFill>
                <a:latin typeface="Segoe Light"/>
              </a:rPr>
              <a:t>Deliver applications across the UX Continuum</a:t>
            </a:r>
            <a:endParaRPr lang="en-GB" sz="2400" dirty="0">
              <a:solidFill>
                <a:schemeClr val="tx1"/>
              </a:solidFill>
              <a:latin typeface="Segoe Ligh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Summary</a:t>
            </a:r>
            <a:endParaRPr lang="en-US" dirty="0"/>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Pete Brown is cool</a:t>
            </a:r>
            <a:endParaRPr lang="en-US" dirty="0"/>
          </a:p>
        </p:txBody>
      </p:sp>
      <p:sp>
        <p:nvSpPr>
          <p:cNvPr id="3" name="Text Placeholder 2"/>
          <p:cNvSpPr>
            <a:spLocks noGrp="1"/>
          </p:cNvSpPr>
          <p:nvPr>
            <p:ph type="body" sz="quarter" idx="10"/>
          </p:nvPr>
        </p:nvSpPr>
        <p:spPr>
          <a:xfrm>
            <a:off x="359833" y="1203854"/>
            <a:ext cx="8382000" cy="1663532"/>
          </a:xfrm>
        </p:spPr>
        <p:txBody>
          <a:bodyPr/>
          <a:lstStyle/>
          <a:p>
            <a:r>
              <a:rPr lang="en-US" dirty="0" smtClean="0">
                <a:hlinkClick r:id="rId2"/>
              </a:rPr>
              <a:t>http://community.irritatedvowel.com/blogs/pete_browns_blog/archive/2009/04/30/Silverlight-3-Links-from-the-Reston-DevDinner.aspx</a:t>
            </a:r>
            <a:endParaRPr lang="en-US" dirty="0" smtClean="0"/>
          </a:p>
          <a:p>
            <a:r>
              <a:rPr lang="en-US" dirty="0" smtClean="0">
                <a:hlinkClick r:id="rId3"/>
              </a:rPr>
              <a:t>http://timheuer.com/blog/archive/2009/09/29/seattle-firestarter-videos-available-online.aspx</a:t>
            </a:r>
            <a:endParaRPr lang="en-US" dirty="0" smtClean="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a:t>
            </a:r>
            <a:endParaRPr lang="en-US" dirty="0"/>
          </a:p>
        </p:txBody>
      </p:sp>
      <p:sp>
        <p:nvSpPr>
          <p:cNvPr id="3" name="Text Placeholder 2"/>
          <p:cNvSpPr>
            <a:spLocks noGrp="1"/>
          </p:cNvSpPr>
          <p:nvPr>
            <p:ph type="body" sz="quarter" idx="10"/>
          </p:nvPr>
        </p:nvSpPr>
        <p:spPr>
          <a:xfrm>
            <a:off x="359833" y="1203854"/>
            <a:ext cx="8382000" cy="3365537"/>
          </a:xfrm>
        </p:spPr>
        <p:txBody>
          <a:bodyPr/>
          <a:lstStyle/>
          <a:p>
            <a:r>
              <a:rPr lang="en-US" dirty="0" smtClean="0"/>
              <a:t>Everywhere</a:t>
            </a:r>
          </a:p>
          <a:p>
            <a:pPr lvl="1"/>
            <a:r>
              <a:rPr lang="en-US" dirty="0" smtClean="0"/>
              <a:t>Cross-browser</a:t>
            </a:r>
          </a:p>
          <a:p>
            <a:pPr lvl="2"/>
            <a:r>
              <a:rPr lang="en-US" dirty="0" smtClean="0"/>
              <a:t>IE, Firefox, Safari</a:t>
            </a:r>
          </a:p>
          <a:p>
            <a:pPr lvl="2"/>
            <a:r>
              <a:rPr lang="en-US" dirty="0" smtClean="0"/>
              <a:t>Plus Google Chrome (kind of)</a:t>
            </a:r>
          </a:p>
          <a:p>
            <a:pPr lvl="1"/>
            <a:r>
              <a:rPr lang="en-US" dirty="0" smtClean="0"/>
              <a:t>Cross-platform</a:t>
            </a:r>
          </a:p>
          <a:p>
            <a:pPr lvl="2"/>
            <a:r>
              <a:rPr lang="en-US" dirty="0" smtClean="0"/>
              <a:t>Windows</a:t>
            </a:r>
          </a:p>
          <a:p>
            <a:pPr lvl="2"/>
            <a:r>
              <a:rPr lang="en-US" dirty="0" smtClean="0"/>
              <a:t>Mac</a:t>
            </a:r>
          </a:p>
          <a:p>
            <a:pPr lvl="2"/>
            <a:r>
              <a:rPr lang="en-US" dirty="0" smtClean="0"/>
              <a:t>Linux (Moonlight – latest is Moonlight 2 Beta 5)</a:t>
            </a:r>
          </a:p>
          <a:p>
            <a:pPr lvl="2"/>
            <a:r>
              <a:rPr lang="en-US" dirty="0" smtClean="0"/>
              <a:t>Plus Windows Mobile 7 (</a:t>
            </a:r>
            <a:r>
              <a:rPr lang="en-US" dirty="0" smtClean="0">
                <a:hlinkClick r:id="rId2"/>
              </a:rPr>
              <a:t>http://bit.ly/19YFcN</a:t>
            </a:r>
            <a:r>
              <a:rPr lang="en-US" dirty="0" smtClean="0"/>
              <a:t>)</a:t>
            </a:r>
          </a:p>
          <a:p>
            <a:pPr lvl="2"/>
            <a:r>
              <a:rPr lang="en-US" dirty="0" smtClean="0"/>
              <a:t>Plus Silverlight for Windows Embedded (</a:t>
            </a:r>
            <a:r>
              <a:rPr lang="en-US" dirty="0" smtClean="0">
                <a:hlinkClick r:id="rId3"/>
              </a:rPr>
              <a:t>http://bit.ly/YF7LP</a:t>
            </a:r>
            <a:r>
              <a:rPr lang="en-US" dirty="0" smtClean="0"/>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749" y="2917875"/>
            <a:ext cx="8031428" cy="1537344"/>
          </a:xfrm>
        </p:spPr>
        <p:txBody>
          <a:bodyPr/>
          <a:lstStyle/>
          <a:p>
            <a:r>
              <a:rPr dirty="0" smtClean="0">
                <a:solidFill>
                  <a:srgbClr val="303742"/>
                </a:solidFill>
              </a:rPr>
              <a:t>How?</a:t>
            </a:r>
            <a:br>
              <a:rPr dirty="0" smtClean="0">
                <a:solidFill>
                  <a:srgbClr val="303742"/>
                </a:solidFill>
              </a:rPr>
            </a:br>
            <a:r>
              <a:rPr dirty="0" smtClean="0">
                <a:solidFill>
                  <a:srgbClr val="303742"/>
                </a:solidFill>
              </a:rPr>
              <a:t/>
            </a:r>
            <a:br>
              <a:rPr dirty="0" smtClean="0">
                <a:solidFill>
                  <a:srgbClr val="303742"/>
                </a:solidFill>
              </a:rPr>
            </a:br>
            <a:r>
              <a:rPr lang="en-US" dirty="0" smtClean="0">
                <a:solidFill>
                  <a:srgbClr val="303742"/>
                </a:solidFill>
              </a:rPr>
              <a:t>Silverlight 3 </a:t>
            </a:r>
            <a:r>
              <a:rPr lang="en-GB" dirty="0" smtClean="0">
                <a:solidFill>
                  <a:srgbClr val="303742"/>
                </a:solidFill>
              </a:rPr>
              <a:t>Hello World Demo</a:t>
            </a:r>
            <a:endParaRPr lang="en-US" dirty="0">
              <a:solidFill>
                <a:srgbClr val="303742"/>
              </a:soli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Text Placeholder 2"/>
          <p:cNvSpPr>
            <a:spLocks noGrp="1"/>
          </p:cNvSpPr>
          <p:nvPr>
            <p:ph type="body" sz="quarter" idx="10"/>
          </p:nvPr>
        </p:nvSpPr>
        <p:spPr>
          <a:xfrm>
            <a:off x="359833" y="1203854"/>
            <a:ext cx="8382000" cy="3331681"/>
          </a:xfrm>
        </p:spPr>
        <p:txBody>
          <a:bodyPr/>
          <a:lstStyle/>
          <a:p>
            <a:r>
              <a:rPr lang="en-US" dirty="0" smtClean="0"/>
              <a:t>Standard browser </a:t>
            </a:r>
            <a:r>
              <a:rPr lang="en-US" dirty="0" err="1" smtClean="0"/>
              <a:t>plugin</a:t>
            </a:r>
            <a:endParaRPr lang="en-US" dirty="0" smtClean="0"/>
          </a:p>
          <a:p>
            <a:r>
              <a:rPr lang="en-US" dirty="0" smtClean="0"/>
              <a:t>&lt;object&gt; tag</a:t>
            </a:r>
          </a:p>
          <a:p>
            <a:r>
              <a:rPr lang="en-US" dirty="0" smtClean="0"/>
              <a:t>Object fallback</a:t>
            </a:r>
          </a:p>
          <a:p>
            <a:r>
              <a:rPr lang="en-US" dirty="0" smtClean="0"/>
              <a:t>No cheating</a:t>
            </a:r>
          </a:p>
          <a:p>
            <a:pPr lvl="1"/>
            <a:r>
              <a:rPr lang="en-US" dirty="0" smtClean="0"/>
              <a:t>Standard HTML</a:t>
            </a:r>
          </a:p>
          <a:p>
            <a:pPr lvl="1"/>
            <a:r>
              <a:rPr lang="en-US" dirty="0" err="1" smtClean="0"/>
              <a:t>Javascript</a:t>
            </a:r>
            <a:r>
              <a:rPr lang="en-US" dirty="0" smtClean="0"/>
              <a:t> not required (strictly speaking)</a:t>
            </a:r>
          </a:p>
          <a:p>
            <a:r>
              <a:rPr lang="en-US" dirty="0" smtClean="0"/>
              <a:t>DOM bridge</a:t>
            </a:r>
          </a:p>
          <a:p>
            <a:endParaRPr lang="en-US" dirty="0" smtClean="0"/>
          </a:p>
          <a:p>
            <a:r>
              <a:rPr lang="en-US" dirty="0" smtClean="0">
                <a:hlinkClick r:id="rId2"/>
              </a:rPr>
              <a:t>http://silverlight.net/getstarted/</a:t>
            </a:r>
            <a:endParaRPr lang="en-US"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Text Placeholder 2"/>
          <p:cNvSpPr>
            <a:spLocks noGrp="1"/>
          </p:cNvSpPr>
          <p:nvPr>
            <p:ph type="body" sz="quarter" idx="10"/>
          </p:nvPr>
        </p:nvSpPr>
        <p:spPr>
          <a:xfrm>
            <a:off x="359833" y="1203854"/>
            <a:ext cx="8382000" cy="707886"/>
          </a:xfrm>
        </p:spPr>
        <p:txBody>
          <a:bodyPr/>
          <a:lstStyle/>
          <a:p>
            <a:r>
              <a:rPr lang="en-US" dirty="0" smtClean="0"/>
              <a:t>Part 1: Silverlight 3 Parade of Awesomeness</a:t>
            </a:r>
          </a:p>
          <a:p>
            <a:r>
              <a:rPr lang="en-US" dirty="0" smtClean="0"/>
              <a:t>Part 2: But why Silverlight?</a:t>
            </a:r>
            <a:endParaRPr lang="en-US" dirty="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ilverlight 2007 Template">
  <a:themeElements>
    <a:clrScheme name="Custom 22">
      <a:dk1>
        <a:srgbClr val="000000"/>
      </a:dk1>
      <a:lt1>
        <a:srgbClr val="FFFFFF"/>
      </a:lt1>
      <a:dk2>
        <a:srgbClr val="125CA7"/>
      </a:dk2>
      <a:lt2>
        <a:srgbClr val="E5F1F7"/>
      </a:lt2>
      <a:accent1>
        <a:srgbClr val="BFE7F7"/>
      </a:accent1>
      <a:accent2>
        <a:srgbClr val="54B0E2"/>
      </a:accent2>
      <a:accent3>
        <a:srgbClr val="E8E8E2"/>
      </a:accent3>
      <a:accent4>
        <a:srgbClr val="9CF008"/>
      </a:accent4>
      <a:accent5>
        <a:srgbClr val="817C77"/>
      </a:accent5>
      <a:accent6>
        <a:srgbClr val="F47E3F"/>
      </a:accent6>
      <a:hlink>
        <a:srgbClr val="54B0E2"/>
      </a:hlink>
      <a:folHlink>
        <a:srgbClr val="F47E3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3978</Words>
  <Application>Microsoft Office PowerPoint</Application>
  <PresentationFormat>On-screen Show (4:3)</PresentationFormat>
  <Paragraphs>630</Paragraphs>
  <Slides>51</Slides>
  <Notes>41</Notes>
  <HiddenSlides>2</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Silverlight 2007 Template</vt:lpstr>
      <vt:lpstr>Silverlight Introduction </vt:lpstr>
      <vt:lpstr>Schedule</vt:lpstr>
      <vt:lpstr>Introduction to Silverlight</vt:lpstr>
      <vt:lpstr>What</vt:lpstr>
      <vt:lpstr>Microsoft .NET Application Platform Deliver applications across the UX Continuum</vt:lpstr>
      <vt:lpstr>Where</vt:lpstr>
      <vt:lpstr>How?  Silverlight 3 Hello World Demo</vt:lpstr>
      <vt:lpstr>How</vt:lpstr>
      <vt:lpstr>Why?</vt:lpstr>
      <vt:lpstr>Silverlight 3 Parade of Awesomeness</vt:lpstr>
      <vt:lpstr>Silverlight 3 Themes</vt:lpstr>
      <vt:lpstr>Silverlight 3 New Capabilities : Media</vt:lpstr>
      <vt:lpstr>Silverlight 3 New Capabilities : Media</vt:lpstr>
      <vt:lpstr>SmoothHD – Sunday Night Football</vt:lpstr>
      <vt:lpstr>SmoothHD</vt:lpstr>
      <vt:lpstr>Silverlight 3 New Capabilities : Media</vt:lpstr>
      <vt:lpstr>Silverlight 3 New Capabilities : Media</vt:lpstr>
      <vt:lpstr>Silverlight 3 New Capabilities : Media</vt:lpstr>
      <vt:lpstr>Silverlight 3 New Capabilities : Media</vt:lpstr>
      <vt:lpstr>Silverlight 3 New Capabilities : Graphics</vt:lpstr>
      <vt:lpstr>Silverlight 3 New Capabilities : Graphics</vt:lpstr>
      <vt:lpstr>Silverlight 3 New Capabilities : Graphics</vt:lpstr>
      <vt:lpstr>Silverlight 3 New Capabilities : Graphics</vt:lpstr>
      <vt:lpstr>Silverlight 3 New Capabilities : Graphics</vt:lpstr>
      <vt:lpstr>Silverlight 3 New Capabilities : Graphics</vt:lpstr>
      <vt:lpstr>Silverlight 3 New Capabilities : Graphics</vt:lpstr>
      <vt:lpstr>Silverlight 3 New Capabilities : Dev Productivity</vt:lpstr>
      <vt:lpstr>Silverlight 3 New Capabilities : Dev Productivity</vt:lpstr>
      <vt:lpstr>Silverlight 3 New Capabilities : Dev Productivity</vt:lpstr>
      <vt:lpstr>Silverlight 3 New Capabilities : Dev Productivity</vt:lpstr>
      <vt:lpstr>Silverlight 3 New Capabilities : Dev Productivity</vt:lpstr>
      <vt:lpstr>Silverlight 3 New Capabilities : Dev Productivity</vt:lpstr>
      <vt:lpstr>Silverlight 3 New Capabilities : Out of Browser</vt:lpstr>
      <vt:lpstr>Silverlight 3 New Capabilities : Out of Browser</vt:lpstr>
      <vt:lpstr>Silverlight 3 New Capabilities : Out of Browser</vt:lpstr>
      <vt:lpstr>Silverlight 3 New Capabilities : Out of Browser</vt:lpstr>
      <vt:lpstr>Silverlight 3 New Capabilities : Out of Browser</vt:lpstr>
      <vt:lpstr>Silverlight 3 New Capabilities : Out of Browser</vt:lpstr>
      <vt:lpstr>Silverlight 3 New Capabilities : Out of Browser</vt:lpstr>
      <vt:lpstr>Silverlight 3 New Capabilities : Out of Browser</vt:lpstr>
      <vt:lpstr>Silverlight 3 New Capabilities : Design Tooling</vt:lpstr>
      <vt:lpstr>Silverlight 3 New Capabilities : Design Tooling</vt:lpstr>
      <vt:lpstr>Silverlight 3 New Capabilities : Design Tooling</vt:lpstr>
      <vt:lpstr>Silverlight 3 New Capabilities : Design Tooling</vt:lpstr>
      <vt:lpstr>Silverlight 3 New Capabilities : Design Tooling</vt:lpstr>
      <vt:lpstr>Silverlight 3 New Capabilities : Design Tooling</vt:lpstr>
      <vt:lpstr>Silverlight 3 New Capabilities : Design Tooling</vt:lpstr>
      <vt:lpstr>Silverlight 3 New Capabilities : Design Tooling</vt:lpstr>
      <vt:lpstr>But, why?</vt:lpstr>
      <vt:lpstr>Summary</vt:lpstr>
      <vt:lpstr>Pete Brown is cool</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2009-04-30T14:20:22Z</dcterms:created>
  <dcterms:modified xsi:type="dcterms:W3CDTF">2009-10-03T19:00:49Z</dcterms:modified>
</cp:coreProperties>
</file>